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559" autoAdjust="0"/>
  </p:normalViewPr>
  <p:slideViewPr>
    <p:cSldViewPr>
      <p:cViewPr varScale="1">
        <p:scale>
          <a:sx n="71" d="100"/>
          <a:sy n="71" d="100"/>
        </p:scale>
        <p:origin x="-120" y="-906"/>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Нешкан</a:t>
            </a:r>
            <a:r>
              <a:rPr lang="ru-RU" dirty="0"/>
              <a:t>  5 </a:t>
            </a:r>
            <a:r>
              <a:rPr lang="ru-RU" dirty="0" smtClean="0"/>
              <a:t>943,1 </a:t>
            </a:r>
            <a:r>
              <a:rPr lang="ru-RU" dirty="0" err="1"/>
              <a:t>тыс.рублей</a:t>
            </a:r>
            <a:endParaRPr lang="ru-RU" dirty="0"/>
          </a:p>
        </c:rich>
      </c:tx>
      <c:layout>
        <c:manualLayout>
          <c:xMode val="edge"/>
          <c:yMode val="edge"/>
          <c:x val="0.14628506077781009"/>
          <c:y val="1.2173784776716972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4.7528328065329466E-2"/>
          <c:y val="0.25982209281756818"/>
          <c:w val="0.50586978885297729"/>
          <c:h val="0.58656350136646751"/>
        </c:manualLayout>
      </c:layout>
      <c:pie3DChart>
        <c:varyColors val="1"/>
        <c:ser>
          <c:idx val="0"/>
          <c:order val="0"/>
          <c:tx>
            <c:strRef>
              <c:f>Лист1!$B$1</c:f>
              <c:strCache>
                <c:ptCount val="1"/>
                <c:pt idx="0">
                  <c:v>Доходы бюджета МО сельское поселение Нешкан </c:v>
                </c:pt>
              </c:strCache>
            </c:strRef>
          </c:tx>
          <c:explosion val="2"/>
          <c:dPt>
            <c:idx val="0"/>
            <c:bubble3D val="0"/>
            <c:extLst xmlns:c16r2="http://schemas.microsoft.com/office/drawing/2015/06/chart">
              <c:ext xmlns:c16="http://schemas.microsoft.com/office/drawing/2014/chart" uri="{C3380CC4-5D6E-409C-BE32-E72D297353CC}">
                <c16:uniqueId val="{00000000-3BE5-491B-9A57-393E24896D67}"/>
              </c:ext>
            </c:extLst>
          </c:dPt>
          <c:dPt>
            <c:idx val="1"/>
            <c:bubble3D val="0"/>
            <c:extLst xmlns:c16r2="http://schemas.microsoft.com/office/drawing/2015/06/chart">
              <c:ext xmlns:c16="http://schemas.microsoft.com/office/drawing/2014/chart" uri="{C3380CC4-5D6E-409C-BE32-E72D297353CC}">
                <c16:uniqueId val="{00000001-3BE5-491B-9A57-393E24896D67}"/>
              </c:ext>
            </c:extLst>
          </c:dPt>
          <c:dPt>
            <c:idx val="2"/>
            <c:bubble3D val="0"/>
            <c:extLst xmlns:c16r2="http://schemas.microsoft.com/office/drawing/2015/06/chart">
              <c:ext xmlns:c16="http://schemas.microsoft.com/office/drawing/2014/chart" uri="{C3380CC4-5D6E-409C-BE32-E72D297353CC}">
                <c16:uniqueId val="{00000002-3BE5-491B-9A57-393E24896D67}"/>
              </c:ext>
            </c:extLst>
          </c:dPt>
          <c:dLbls>
            <c:dLbl>
              <c:idx val="0"/>
              <c:layout>
                <c:manualLayout>
                  <c:x val="-2.315412791284429E-2"/>
                  <c:y val="-5.664999658477061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3BE5-491B-9A57-393E24896D67}"/>
                </c:ext>
              </c:extLst>
            </c:dLbl>
            <c:dLbl>
              <c:idx val="1"/>
              <c:layout>
                <c:manualLayout>
                  <c:x val="2.054468502651529E-2"/>
                  <c:y val="-0.10113749519094835"/>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3BE5-491B-9A57-393E24896D67}"/>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3BE5-491B-9A57-393E24896D67}"/>
                </c:ext>
              </c:extLst>
            </c:dLbl>
            <c:spPr>
              <a:noFill/>
              <a:ln w="25379">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Лист1!$A$2:$A$4</c:f>
              <c:strCache>
                <c:ptCount val="3"/>
                <c:pt idx="0">
                  <c:v>3,23 %  Налоговые доходы</c:v>
                </c:pt>
                <c:pt idx="1">
                  <c:v>3,10 %  Неналоговые доходы</c:v>
                </c:pt>
                <c:pt idx="2">
                  <c:v>93,67 %  Безвозмездные поступления</c:v>
                </c:pt>
              </c:strCache>
            </c:strRef>
          </c:cat>
          <c:val>
            <c:numRef>
              <c:f>Лист1!$B$2:$B$4</c:f>
              <c:numCache>
                <c:formatCode>0.0</c:formatCode>
                <c:ptCount val="3"/>
                <c:pt idx="0" formatCode="General">
                  <c:v>192.2</c:v>
                </c:pt>
                <c:pt idx="1">
                  <c:v>184</c:v>
                </c:pt>
                <c:pt idx="2" formatCode="General">
                  <c:v>5566.9</c:v>
                </c:pt>
              </c:numCache>
            </c:numRef>
          </c:val>
          <c:extLst xmlns:c16r2="http://schemas.microsoft.com/office/drawing/2015/06/chart">
            <c:ext xmlns:c16="http://schemas.microsoft.com/office/drawing/2014/chart" uri="{C3380CC4-5D6E-409C-BE32-E72D297353CC}">
              <c16:uniqueId val="{00000003-3BE5-491B-9A57-393E24896D67}"/>
            </c:ext>
          </c:extLst>
        </c:ser>
        <c:ser>
          <c:idx val="1"/>
          <c:order val="1"/>
          <c:tx>
            <c:strRef>
              <c:f>Лист1!$C$1</c:f>
              <c:strCache>
                <c:ptCount val="1"/>
                <c:pt idx="0">
                  <c:v>Столбец1</c:v>
                </c:pt>
              </c:strCache>
            </c:strRef>
          </c:tx>
          <c:dPt>
            <c:idx val="0"/>
            <c:bubble3D val="0"/>
            <c:extLst xmlns:c16r2="http://schemas.microsoft.com/office/drawing/2015/06/chart">
              <c:ext xmlns:c16="http://schemas.microsoft.com/office/drawing/2014/chart" uri="{C3380CC4-5D6E-409C-BE32-E72D297353CC}">
                <c16:uniqueId val="{00000004-3BE5-491B-9A57-393E24896D67}"/>
              </c:ext>
            </c:extLst>
          </c:dPt>
          <c:dPt>
            <c:idx val="1"/>
            <c:bubble3D val="0"/>
            <c:extLst xmlns:c16r2="http://schemas.microsoft.com/office/drawing/2015/06/chart">
              <c:ext xmlns:c16="http://schemas.microsoft.com/office/drawing/2014/chart" uri="{C3380CC4-5D6E-409C-BE32-E72D297353CC}">
                <c16:uniqueId val="{00000005-3BE5-491B-9A57-393E24896D67}"/>
              </c:ext>
            </c:extLst>
          </c:dPt>
          <c:dPt>
            <c:idx val="2"/>
            <c:bubble3D val="0"/>
            <c:extLst xmlns:c16r2="http://schemas.microsoft.com/office/drawing/2015/06/chart">
              <c:ext xmlns:c16="http://schemas.microsoft.com/office/drawing/2014/chart" uri="{C3380CC4-5D6E-409C-BE32-E72D297353CC}">
                <c16:uniqueId val="{00000006-3BE5-491B-9A57-393E24896D67}"/>
              </c:ext>
            </c:extLst>
          </c:dPt>
          <c:cat>
            <c:strRef>
              <c:f>Лист1!$A$2:$A$4</c:f>
              <c:strCache>
                <c:ptCount val="3"/>
                <c:pt idx="0">
                  <c:v>3,23 %  Налоговые доходы</c:v>
                </c:pt>
                <c:pt idx="1">
                  <c:v>3,10 %  Неналоговые доходы</c:v>
                </c:pt>
                <c:pt idx="2">
                  <c:v>93,67 %  Безвозмездные поступления</c:v>
                </c:pt>
              </c:strCache>
            </c:strRef>
          </c:cat>
          <c:val>
            <c:numRef>
              <c:f>Лист1!$C$2:$C$4</c:f>
              <c:numCache>
                <c:formatCode>0.00</c:formatCode>
                <c:ptCount val="3"/>
                <c:pt idx="0">
                  <c:v>3.2340024566303782</c:v>
                </c:pt>
                <c:pt idx="1">
                  <c:v>3.0960273258063977</c:v>
                </c:pt>
                <c:pt idx="2">
                  <c:v>93.669970217563232</c:v>
                </c:pt>
              </c:numCache>
            </c:numRef>
          </c:val>
          <c:extLst xmlns:c16r2="http://schemas.microsoft.com/office/drawing/2015/06/chart">
            <c:ext xmlns:c16="http://schemas.microsoft.com/office/drawing/2014/chart" uri="{C3380CC4-5D6E-409C-BE32-E72D297353CC}">
              <c16:uniqueId val="{00000007-3BE5-491B-9A57-393E24896D67}"/>
            </c:ext>
          </c:extLst>
        </c:ser>
        <c:dLbls>
          <c:showLegendKey val="0"/>
          <c:showVal val="0"/>
          <c:showCatName val="0"/>
          <c:showSerName val="0"/>
          <c:showPercent val="0"/>
          <c:showBubbleSize val="0"/>
          <c:showLeaderLines val="1"/>
        </c:dLbls>
      </c:pie3DChart>
      <c:spPr>
        <a:noFill/>
        <a:ln w="25379">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Нешкан</c:v>
                </c:pt>
              </c:strCache>
            </c:strRef>
          </c:tx>
          <c:invertIfNegative val="0"/>
          <c:dLbls>
            <c:dLbl>
              <c:idx val="1"/>
              <c:spPr/>
              <c:txPr>
                <a:bodyPr/>
                <a:lstStyle/>
                <a:p>
                  <a:pPr>
                    <a:defRPr/>
                  </a:pPr>
                  <a:endParaRPr lang="ru-RU"/>
                </a:p>
              </c:txPr>
              <c:showLegendKey val="0"/>
              <c:showVal val="1"/>
              <c:showCatName val="0"/>
              <c:showSerName val="0"/>
              <c:showPercent val="0"/>
              <c:showBubbleSize val="0"/>
            </c:dLbl>
            <c:spPr>
              <a:noFill/>
              <a:ln w="25383">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General</c:formatCode>
                <c:ptCount val="4"/>
                <c:pt idx="0">
                  <c:v>74833.399999999994</c:v>
                </c:pt>
                <c:pt idx="1">
                  <c:v>43347.7</c:v>
                </c:pt>
                <c:pt idx="2">
                  <c:v>5959.3</c:v>
                </c:pt>
                <c:pt idx="3" formatCode="0.0">
                  <c:v>5943.1</c:v>
                </c:pt>
              </c:numCache>
            </c:numRef>
          </c:val>
          <c:extLst xmlns:c16r2="http://schemas.microsoft.com/office/drawing/2015/06/chart">
            <c:ext xmlns:c16="http://schemas.microsoft.com/office/drawing/2014/chart" uri="{C3380CC4-5D6E-409C-BE32-E72D297353CC}">
              <c16:uniqueId val="{00000001-AD80-4F38-9357-020433D8385A}"/>
            </c:ext>
          </c:extLst>
        </c:ser>
        <c:dLbls>
          <c:showLegendKey val="0"/>
          <c:showVal val="0"/>
          <c:showCatName val="0"/>
          <c:showSerName val="0"/>
          <c:showPercent val="0"/>
          <c:showBubbleSize val="0"/>
        </c:dLbls>
        <c:gapWidth val="100"/>
        <c:shape val="box"/>
        <c:axId val="178352896"/>
        <c:axId val="178354432"/>
        <c:axId val="0"/>
      </c:bar3DChart>
      <c:catAx>
        <c:axId val="178352896"/>
        <c:scaling>
          <c:orientation val="minMax"/>
        </c:scaling>
        <c:delete val="0"/>
        <c:axPos val="b"/>
        <c:numFmt formatCode="General" sourceLinked="1"/>
        <c:majorTickMark val="out"/>
        <c:minorTickMark val="none"/>
        <c:tickLblPos val="nextTo"/>
        <c:crossAx val="178354432"/>
        <c:crosses val="autoZero"/>
        <c:auto val="1"/>
        <c:lblAlgn val="ctr"/>
        <c:lblOffset val="100"/>
        <c:noMultiLvlLbl val="0"/>
      </c:catAx>
      <c:valAx>
        <c:axId val="178354432"/>
        <c:scaling>
          <c:orientation val="minMax"/>
        </c:scaling>
        <c:delete val="0"/>
        <c:axPos val="l"/>
        <c:majorGridlines/>
        <c:numFmt formatCode="General" sourceLinked="1"/>
        <c:majorTickMark val="out"/>
        <c:minorTickMark val="none"/>
        <c:tickLblPos val="nextTo"/>
        <c:crossAx val="178352896"/>
        <c:crosses val="autoZero"/>
        <c:crossBetween val="between"/>
      </c:valAx>
      <c:spPr>
        <a:noFill/>
        <a:ln w="25383">
          <a:noFill/>
        </a:ln>
      </c:spPr>
    </c:plotArea>
    <c:plotVisOnly val="1"/>
    <c:dispBlanksAs val="zero"/>
    <c:showDLblsOverMax val="0"/>
  </c:chart>
  <c:txPr>
    <a:bodyPr/>
    <a:lstStyle/>
    <a:p>
      <a:pPr>
        <a:defRPr sz="1794"/>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xmlns:c16r2="http://schemas.microsoft.com/office/drawing/2015/06/chart">
              <c:ext xmlns:c16="http://schemas.microsoft.com/office/drawing/2014/chart" uri="{C3380CC4-5D6E-409C-BE32-E72D297353CC}">
                <c16:uniqueId val="{00000000-4A07-4FBA-87EF-8C5F8876661B}"/>
              </c:ext>
            </c:extLst>
          </c:dPt>
          <c:dPt>
            <c:idx val="1"/>
            <c:bubble3D val="0"/>
            <c:extLst xmlns:c16r2="http://schemas.microsoft.com/office/drawing/2015/06/chart">
              <c:ext xmlns:c16="http://schemas.microsoft.com/office/drawing/2014/chart" uri="{C3380CC4-5D6E-409C-BE32-E72D297353CC}">
                <c16:uniqueId val="{00000001-4A07-4FBA-87EF-8C5F8876661B}"/>
              </c:ext>
            </c:extLst>
          </c:dPt>
          <c:dPt>
            <c:idx val="2"/>
            <c:bubble3D val="0"/>
            <c:extLst xmlns:c16r2="http://schemas.microsoft.com/office/drawing/2015/06/chart">
              <c:ext xmlns:c16="http://schemas.microsoft.com/office/drawing/2014/chart" uri="{C3380CC4-5D6E-409C-BE32-E72D297353CC}">
                <c16:uniqueId val="{00000002-4A07-4FBA-87EF-8C5F8876661B}"/>
              </c:ext>
            </c:extLst>
          </c:dPt>
          <c:dLbls>
            <c:dLbl>
              <c:idx val="0"/>
              <c:layout>
                <c:manualLayout>
                  <c:x val="-0.19460233596604196"/>
                  <c:y val="-0.10457640308773558"/>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4A07-4FBA-87EF-8C5F8876661B}"/>
                </c:ext>
              </c:extLst>
            </c:dLbl>
            <c:dLbl>
              <c:idx val="1"/>
              <c:layout>
                <c:manualLayout>
                  <c:x val="-1.7291539016092872E-2"/>
                  <c:y val="-2.9994537975570754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4A07-4FBA-87EF-8C5F8876661B}"/>
                </c:ext>
              </c:extLst>
            </c:dLbl>
            <c:dLbl>
              <c:idx val="2"/>
              <c:layout>
                <c:manualLayout>
                  <c:x val="4.3432997749068426E-2"/>
                  <c:y val="-3.5016893606531228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4A07-4FBA-87EF-8C5F8876661B}"/>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A07-4FBA-87EF-8C5F8876661B}"/>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4A07-4FBA-87EF-8C5F8876661B}"/>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4A07-4FBA-87EF-8C5F8876661B}"/>
                </c:ext>
              </c:extLst>
            </c:dLbl>
            <c:spPr>
              <a:noFill/>
              <a:ln w="25372">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Лист1!$A$2:$A$7</c:f>
              <c:strCache>
                <c:ptCount val="3"/>
                <c:pt idx="0">
                  <c:v>73,9 %  Налог на доходы физических лиц</c:v>
                </c:pt>
                <c:pt idx="1">
                  <c:v>15,2 %  Налоги на имущество</c:v>
                </c:pt>
                <c:pt idx="2">
                  <c:v>10,9 %  Государственная пошлина</c:v>
                </c:pt>
              </c:strCache>
            </c:strRef>
          </c:cat>
          <c:val>
            <c:numRef>
              <c:f>Лист1!$B$2:$B$7</c:f>
              <c:numCache>
                <c:formatCode>0.0</c:formatCode>
                <c:ptCount val="3"/>
                <c:pt idx="0" formatCode="General">
                  <c:v>142</c:v>
                </c:pt>
                <c:pt idx="1">
                  <c:v>29.2</c:v>
                </c:pt>
                <c:pt idx="2">
                  <c:v>21</c:v>
                </c:pt>
              </c:numCache>
            </c:numRef>
          </c:val>
          <c:extLst xmlns:c16r2="http://schemas.microsoft.com/office/drawing/2015/06/chart">
            <c:ext xmlns:c16="http://schemas.microsoft.com/office/drawing/2014/chart" uri="{C3380CC4-5D6E-409C-BE32-E72D297353CC}">
              <c16:uniqueId val="{00000006-4A07-4FBA-87EF-8C5F8876661B}"/>
            </c:ext>
          </c:extLst>
        </c:ser>
        <c:ser>
          <c:idx val="1"/>
          <c:order val="1"/>
          <c:tx>
            <c:strRef>
              <c:f>Лист1!$C$1</c:f>
              <c:strCache>
                <c:ptCount val="1"/>
                <c:pt idx="0">
                  <c:v>Столбец1</c:v>
                </c:pt>
              </c:strCache>
            </c:strRef>
          </c:tx>
          <c:dPt>
            <c:idx val="0"/>
            <c:bubble3D val="0"/>
            <c:extLst xmlns:c16r2="http://schemas.microsoft.com/office/drawing/2015/06/chart">
              <c:ext xmlns:c16="http://schemas.microsoft.com/office/drawing/2014/chart" uri="{C3380CC4-5D6E-409C-BE32-E72D297353CC}">
                <c16:uniqueId val="{00000007-4A07-4FBA-87EF-8C5F8876661B}"/>
              </c:ext>
            </c:extLst>
          </c:dPt>
          <c:dPt>
            <c:idx val="1"/>
            <c:bubble3D val="0"/>
            <c:extLst xmlns:c16r2="http://schemas.microsoft.com/office/drawing/2015/06/chart">
              <c:ext xmlns:c16="http://schemas.microsoft.com/office/drawing/2014/chart" uri="{C3380CC4-5D6E-409C-BE32-E72D297353CC}">
                <c16:uniqueId val="{00000008-4A07-4FBA-87EF-8C5F8876661B}"/>
              </c:ext>
            </c:extLst>
          </c:dPt>
          <c:dPt>
            <c:idx val="2"/>
            <c:bubble3D val="0"/>
            <c:extLst xmlns:c16r2="http://schemas.microsoft.com/office/drawing/2015/06/chart">
              <c:ext xmlns:c16="http://schemas.microsoft.com/office/drawing/2014/chart" uri="{C3380CC4-5D6E-409C-BE32-E72D297353CC}">
                <c16:uniqueId val="{00000009-4A07-4FBA-87EF-8C5F8876661B}"/>
              </c:ext>
            </c:extLst>
          </c:dPt>
          <c:cat>
            <c:strRef>
              <c:f>Лист1!$A$2:$A$7</c:f>
              <c:strCache>
                <c:ptCount val="3"/>
                <c:pt idx="0">
                  <c:v>73,9 %  Налог на доходы физических лиц</c:v>
                </c:pt>
                <c:pt idx="1">
                  <c:v>15,2 %  Налоги на имущество</c:v>
                </c:pt>
                <c:pt idx="2">
                  <c:v>10,9 %  Государственная пошлина</c:v>
                </c:pt>
              </c:strCache>
            </c:strRef>
          </c:cat>
          <c:val>
            <c:numRef>
              <c:f>Лист1!$C$2:$C$7</c:f>
              <c:numCache>
                <c:formatCode>0.0</c:formatCode>
                <c:ptCount val="3"/>
                <c:pt idx="0">
                  <c:v>73.881373569198757</c:v>
                </c:pt>
                <c:pt idx="1">
                  <c:v>15.192507804370447</c:v>
                </c:pt>
                <c:pt idx="2">
                  <c:v>10.926118626430801</c:v>
                </c:pt>
              </c:numCache>
            </c:numRef>
          </c:val>
          <c:extLst xmlns:c16r2="http://schemas.microsoft.com/office/drawing/2015/06/chart">
            <c:ext xmlns:c16="http://schemas.microsoft.com/office/drawing/2014/chart" uri="{C3380CC4-5D6E-409C-BE32-E72D297353CC}">
              <c16:uniqueId val="{0000000A-4A07-4FBA-87EF-8C5F8876661B}"/>
            </c:ext>
          </c:extLst>
        </c:ser>
        <c:dLbls>
          <c:showLegendKey val="0"/>
          <c:showVal val="0"/>
          <c:showCatName val="0"/>
          <c:showSerName val="0"/>
          <c:showPercent val="0"/>
          <c:showBubbleSize val="0"/>
          <c:showLeaderLines val="1"/>
        </c:dLbls>
      </c:pie3DChart>
      <c:spPr>
        <a:noFill/>
        <a:ln w="25372">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dLbl>
            <c:spPr>
              <a:noFill/>
              <a:ln w="25364">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204.2</c:v>
                </c:pt>
                <c:pt idx="1">
                  <c:v>175.8</c:v>
                </c:pt>
                <c:pt idx="2" formatCode="General">
                  <c:v>174.8</c:v>
                </c:pt>
                <c:pt idx="3" formatCode="General">
                  <c:v>192.2</c:v>
                </c:pt>
              </c:numCache>
            </c:numRef>
          </c:val>
          <c:extLst xmlns:c16r2="http://schemas.microsoft.com/office/drawing/2015/06/chart">
            <c:ext xmlns:c16="http://schemas.microsoft.com/office/drawing/2014/chart" uri="{C3380CC4-5D6E-409C-BE32-E72D297353CC}">
              <c16:uniqueId val="{00000001-C8E4-4C8E-86D8-A784F3A8D4B7}"/>
            </c:ext>
          </c:extLst>
        </c:ser>
        <c:dLbls>
          <c:showLegendKey val="0"/>
          <c:showVal val="0"/>
          <c:showCatName val="0"/>
          <c:showSerName val="0"/>
          <c:showPercent val="0"/>
          <c:showBubbleSize val="0"/>
        </c:dLbls>
        <c:gapWidth val="100"/>
        <c:shape val="box"/>
        <c:axId val="179893760"/>
        <c:axId val="179895296"/>
        <c:axId val="0"/>
      </c:bar3DChart>
      <c:catAx>
        <c:axId val="179893760"/>
        <c:scaling>
          <c:orientation val="minMax"/>
        </c:scaling>
        <c:delete val="0"/>
        <c:axPos val="b"/>
        <c:numFmt formatCode="General" sourceLinked="1"/>
        <c:majorTickMark val="out"/>
        <c:minorTickMark val="none"/>
        <c:tickLblPos val="nextTo"/>
        <c:crossAx val="179895296"/>
        <c:crosses val="autoZero"/>
        <c:auto val="1"/>
        <c:lblAlgn val="ctr"/>
        <c:lblOffset val="100"/>
        <c:noMultiLvlLbl val="0"/>
      </c:catAx>
      <c:valAx>
        <c:axId val="179895296"/>
        <c:scaling>
          <c:orientation val="minMax"/>
        </c:scaling>
        <c:delete val="0"/>
        <c:axPos val="l"/>
        <c:majorGridlines/>
        <c:numFmt formatCode="0.0" sourceLinked="1"/>
        <c:majorTickMark val="out"/>
        <c:minorTickMark val="none"/>
        <c:tickLblPos val="nextTo"/>
        <c:crossAx val="179893760"/>
        <c:crosses val="autoZero"/>
        <c:crossBetween val="between"/>
      </c:valAx>
      <c:spPr>
        <a:noFill/>
        <a:ln w="25364">
          <a:noFill/>
        </a:ln>
      </c:spPr>
    </c:plotArea>
    <c:plotVisOnly val="1"/>
    <c:dispBlanksAs val="zero"/>
    <c:showDLblsOverMax val="0"/>
  </c:chart>
  <c:txPr>
    <a:bodyPr/>
    <a:lstStyle/>
    <a:p>
      <a:pPr>
        <a:defRPr sz="1793"/>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dLbl>
              <c:idx val="0"/>
              <c:layout>
                <c:manualLayout>
                  <c:x val="1.132342533616419E-2"/>
                  <c:y val="-2.556818181818182E-2"/>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5959-4B2C-A341-767445CD5363}"/>
                </c:ext>
              </c:extLst>
            </c:dLbl>
            <c:dLbl>
              <c:idx val="1"/>
              <c:layout>
                <c:manualLayout>
                  <c:x val="1.132342533616419E-2"/>
                  <c:y val="-2.8409090909090908E-2"/>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5959-4B2C-A341-767445CD5363}"/>
                </c:ext>
              </c:extLst>
            </c:dLbl>
            <c:dLbl>
              <c:idx val="2"/>
              <c:layout>
                <c:manualLayout>
                  <c:x val="7.0771408351026181E-3"/>
                  <c:y val="-3.9772727272727376E-2"/>
                </c:manualLayout>
              </c:layout>
              <c:spPr>
                <a:noFill/>
                <a:ln w="25364">
                  <a:noFill/>
                </a:ln>
              </c:spPr>
              <c:txPr>
                <a:bodyPr wrap="square" lIns="38100" tIns="19050" rIns="38100" bIns="19050" anchor="ctr">
                  <a:spAutoFit/>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5959-4B2C-A341-767445CD5363}"/>
                </c:ext>
              </c:extLst>
            </c:dLbl>
            <c:dLbl>
              <c:idx val="3"/>
              <c:layout>
                <c:manualLayout>
                  <c:x val="1.1323425336164294E-2"/>
                  <c:y val="-2.8409090909090908E-2"/>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5959-4B2C-A341-767445CD5363}"/>
                </c:ext>
              </c:extLst>
            </c:dLbl>
            <c:spPr>
              <a:noFill/>
              <a:ln w="25364">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2</c:v>
                </c:pt>
                <c:pt idx="1">
                  <c:v>208</c:v>
                </c:pt>
                <c:pt idx="2">
                  <c:v>143.9</c:v>
                </c:pt>
                <c:pt idx="3">
                  <c:v>184</c:v>
                </c:pt>
              </c:numCache>
            </c:numRef>
          </c:val>
          <c:extLst xmlns:c16r2="http://schemas.microsoft.com/office/drawing/2015/06/chart">
            <c:ext xmlns:c16="http://schemas.microsoft.com/office/drawing/2014/chart" uri="{C3380CC4-5D6E-409C-BE32-E72D297353CC}">
              <c16:uniqueId val="{00000004-5959-4B2C-A341-767445CD5363}"/>
            </c:ext>
          </c:extLst>
        </c:ser>
        <c:dLbls>
          <c:showLegendKey val="0"/>
          <c:showVal val="0"/>
          <c:showCatName val="0"/>
          <c:showSerName val="0"/>
          <c:showPercent val="0"/>
          <c:showBubbleSize val="0"/>
        </c:dLbls>
        <c:gapWidth val="100"/>
        <c:shape val="box"/>
        <c:axId val="180136192"/>
        <c:axId val="179961856"/>
        <c:axId val="0"/>
      </c:bar3DChart>
      <c:catAx>
        <c:axId val="180136192"/>
        <c:scaling>
          <c:orientation val="minMax"/>
        </c:scaling>
        <c:delete val="0"/>
        <c:axPos val="b"/>
        <c:numFmt formatCode="General" sourceLinked="1"/>
        <c:majorTickMark val="out"/>
        <c:minorTickMark val="none"/>
        <c:tickLblPos val="nextTo"/>
        <c:crossAx val="179961856"/>
        <c:crosses val="autoZero"/>
        <c:auto val="1"/>
        <c:lblAlgn val="ctr"/>
        <c:lblOffset val="100"/>
        <c:noMultiLvlLbl val="0"/>
      </c:catAx>
      <c:valAx>
        <c:axId val="179961856"/>
        <c:scaling>
          <c:orientation val="minMax"/>
        </c:scaling>
        <c:delete val="0"/>
        <c:axPos val="l"/>
        <c:majorGridlines/>
        <c:numFmt formatCode="0.0" sourceLinked="1"/>
        <c:majorTickMark val="out"/>
        <c:minorTickMark val="none"/>
        <c:tickLblPos val="nextTo"/>
        <c:crossAx val="180136192"/>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manualLayout>
          <c:xMode val="edge"/>
          <c:yMode val="edge"/>
          <c:x val="0.26182233590227971"/>
          <c:y val="1.4902205741573457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8908894349989693E-2"/>
          <c:y val="0.16907021774625847"/>
          <c:w val="0.55437818680308271"/>
          <c:h val="0.71907171383384261"/>
        </c:manualLayout>
      </c:layout>
      <c:pie3DChart>
        <c:varyColors val="1"/>
        <c:ser>
          <c:idx val="0"/>
          <c:order val="0"/>
          <c:tx>
            <c:strRef>
              <c:f>Лист1!$B$1</c:f>
              <c:strCache>
                <c:ptCount val="1"/>
                <c:pt idx="0">
                  <c:v>Структура безвозмездных поступлений</c:v>
                </c:pt>
              </c:strCache>
            </c:strRef>
          </c:tx>
          <c:dPt>
            <c:idx val="0"/>
            <c:bubble3D val="0"/>
            <c:extLst xmlns:c16r2="http://schemas.microsoft.com/office/drawing/2015/06/chart">
              <c:ext xmlns:c16="http://schemas.microsoft.com/office/drawing/2014/chart" uri="{C3380CC4-5D6E-409C-BE32-E72D297353CC}">
                <c16:uniqueId val="{00000000-E7C8-4611-A64F-B9EFC7631063}"/>
              </c:ext>
            </c:extLst>
          </c:dPt>
          <c:dPt>
            <c:idx val="1"/>
            <c:bubble3D val="0"/>
            <c:extLst xmlns:c16r2="http://schemas.microsoft.com/office/drawing/2015/06/chart">
              <c:ext xmlns:c16="http://schemas.microsoft.com/office/drawing/2014/chart" uri="{C3380CC4-5D6E-409C-BE32-E72D297353CC}">
                <c16:uniqueId val="{00000001-E7C8-4611-A64F-B9EFC7631063}"/>
              </c:ext>
            </c:extLst>
          </c:dPt>
          <c:dPt>
            <c:idx val="2"/>
            <c:bubble3D val="0"/>
            <c:extLst xmlns:c16r2="http://schemas.microsoft.com/office/drawing/2015/06/chart">
              <c:ext xmlns:c16="http://schemas.microsoft.com/office/drawing/2014/chart" uri="{C3380CC4-5D6E-409C-BE32-E72D297353CC}">
                <c16:uniqueId val="{00000002-E7C8-4611-A64F-B9EFC7631063}"/>
              </c:ext>
            </c:extLst>
          </c:dPt>
          <c:dLbls>
            <c:dLbl>
              <c:idx val="0"/>
              <c:layout>
                <c:manualLayout>
                  <c:x val="2.4300784058042661E-3"/>
                  <c:y val="4.7118349523999688E-2"/>
                </c:manualLayout>
              </c:layout>
              <c:spPr>
                <a:noFill/>
                <a:ln w="25352">
                  <a:noFill/>
                </a:ln>
              </c:spPr>
              <c:txPr>
                <a:bodyPr wrap="square" lIns="38100" tIns="19050" rIns="38100" bIns="19050" anchor="ctr">
                  <a:spAutoFit/>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E7C8-4611-A64F-B9EFC7631063}"/>
                </c:ext>
              </c:extLst>
            </c:dLbl>
            <c:dLbl>
              <c:idx val="1"/>
              <c:layout>
                <c:manualLayout>
                  <c:x val="5.7475299663975127E-3"/>
                  <c:y val="-0.14167753856239096"/>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E7C8-4611-A64F-B9EFC7631063}"/>
                </c:ext>
              </c:extLst>
            </c:dLbl>
            <c:dLbl>
              <c:idx val="2"/>
              <c:layout>
                <c:manualLayout>
                  <c:x val="-3.4079720926603919E-2"/>
                  <c:y val="-6.05581052060523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E7C8-4611-A64F-B9EFC7631063}"/>
                </c:ext>
              </c:extLst>
            </c:dLbl>
            <c:dLbl>
              <c:idx val="3"/>
              <c:layout>
                <c:manualLayout>
                  <c:x val="9.846699098918367E-3"/>
                  <c:y val="-7.870828775807269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E7C8-4611-A64F-B9EFC7631063}"/>
                </c:ext>
              </c:extLst>
            </c:dLbl>
            <c:spPr>
              <a:noFill/>
              <a:ln w="25352">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Лист1!$A$2:$A$5</c:f>
              <c:strCache>
                <c:ptCount val="3"/>
                <c:pt idx="0">
                  <c:v>72,17 % Дотация на выравнивание бюджетной обеспеченности</c:v>
                </c:pt>
                <c:pt idx="1">
                  <c:v>7,68 % Субвенция на осуществление первичного воинского учета</c:v>
                </c:pt>
                <c:pt idx="2">
                  <c:v>20,16 %Иные межбюджетные трансферты</c:v>
                </c:pt>
              </c:strCache>
            </c:strRef>
          </c:cat>
          <c:val>
            <c:numRef>
              <c:f>Лист1!$B$2:$B$5</c:f>
              <c:numCache>
                <c:formatCode>General</c:formatCode>
                <c:ptCount val="3"/>
                <c:pt idx="0">
                  <c:v>4017.4</c:v>
                </c:pt>
                <c:pt idx="1">
                  <c:v>427.4</c:v>
                </c:pt>
                <c:pt idx="2" formatCode="0.0">
                  <c:v>1122.0999999999999</c:v>
                </c:pt>
              </c:numCache>
            </c:numRef>
          </c:val>
          <c:extLst xmlns:c16r2="http://schemas.microsoft.com/office/drawing/2015/06/chart">
            <c:ext xmlns:c16="http://schemas.microsoft.com/office/drawing/2014/chart" uri="{C3380CC4-5D6E-409C-BE32-E72D297353CC}">
              <c16:uniqueId val="{00000004-E7C8-4611-A64F-B9EFC7631063}"/>
            </c:ext>
          </c:extLst>
        </c:ser>
        <c:ser>
          <c:idx val="1"/>
          <c:order val="1"/>
          <c:tx>
            <c:strRef>
              <c:f>Лист1!$C$1</c:f>
              <c:strCache>
                <c:ptCount val="1"/>
                <c:pt idx="0">
                  <c:v>%</c:v>
                </c:pt>
              </c:strCache>
            </c:strRef>
          </c:tx>
          <c:dPt>
            <c:idx val="0"/>
            <c:bubble3D val="0"/>
            <c:extLst xmlns:c16r2="http://schemas.microsoft.com/office/drawing/2015/06/chart">
              <c:ext xmlns:c16="http://schemas.microsoft.com/office/drawing/2014/chart" uri="{C3380CC4-5D6E-409C-BE32-E72D297353CC}">
                <c16:uniqueId val="{00000005-E7C8-4611-A64F-B9EFC7631063}"/>
              </c:ext>
            </c:extLst>
          </c:dPt>
          <c:dPt>
            <c:idx val="1"/>
            <c:bubble3D val="0"/>
            <c:extLst xmlns:c16r2="http://schemas.microsoft.com/office/drawing/2015/06/chart">
              <c:ext xmlns:c16="http://schemas.microsoft.com/office/drawing/2014/chart" uri="{C3380CC4-5D6E-409C-BE32-E72D297353CC}">
                <c16:uniqueId val="{00000006-E7C8-4611-A64F-B9EFC7631063}"/>
              </c:ext>
            </c:extLst>
          </c:dPt>
          <c:dPt>
            <c:idx val="2"/>
            <c:bubble3D val="0"/>
            <c:extLst xmlns:c16r2="http://schemas.microsoft.com/office/drawing/2015/06/chart">
              <c:ext xmlns:c16="http://schemas.microsoft.com/office/drawing/2014/chart" uri="{C3380CC4-5D6E-409C-BE32-E72D297353CC}">
                <c16:uniqueId val="{00000007-E7C8-4611-A64F-B9EFC7631063}"/>
              </c:ext>
            </c:extLst>
          </c:dPt>
          <c:cat>
            <c:strRef>
              <c:f>Лист1!$A$2:$A$5</c:f>
              <c:strCache>
                <c:ptCount val="3"/>
                <c:pt idx="0">
                  <c:v>72,17 % Дотация на выравнивание бюджетной обеспеченности</c:v>
                </c:pt>
                <c:pt idx="1">
                  <c:v>7,68 % Субвенция на осуществление первичного воинского учета</c:v>
                </c:pt>
                <c:pt idx="2">
                  <c:v>20,16 %Иные межбюджетные трансферты</c:v>
                </c:pt>
              </c:strCache>
            </c:strRef>
          </c:cat>
          <c:val>
            <c:numRef>
              <c:f>Лист1!$C$2:$C$5</c:f>
              <c:numCache>
                <c:formatCode>0.00</c:formatCode>
                <c:ptCount val="3"/>
                <c:pt idx="0">
                  <c:v>72.165837360110658</c:v>
                </c:pt>
                <c:pt idx="1">
                  <c:v>7.6775224990569253</c:v>
                </c:pt>
                <c:pt idx="2">
                  <c:v>20.156640140832419</c:v>
                </c:pt>
              </c:numCache>
            </c:numRef>
          </c:val>
          <c:extLst xmlns:c16r2="http://schemas.microsoft.com/office/drawing/2015/06/chart">
            <c:ext xmlns:c16="http://schemas.microsoft.com/office/drawing/2014/chart" uri="{C3380CC4-5D6E-409C-BE32-E72D297353CC}">
              <c16:uniqueId val="{00000008-E7C8-4611-A64F-B9EFC7631063}"/>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8804074649904445"/>
          <c:y val="0.12289508788487831"/>
          <c:w val="0.31063889306830272"/>
          <c:h val="0.87710494288772567"/>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manualLayout>
          <c:layoutTarget val="inner"/>
          <c:xMode val="edge"/>
          <c:yMode val="edge"/>
          <c:x val="0.11983605552490652"/>
          <c:y val="6.104471426539082E-2"/>
          <c:w val="0.86317880647084722"/>
          <c:h val="0.83024092137736516"/>
        </c:manualLayout>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2024год</c:v>
                </c:pt>
              </c:strCache>
            </c:strRef>
          </c:cat>
          <c:val>
            <c:numRef>
              <c:f>Лист1!$B$2:$B$5</c:f>
              <c:numCache>
                <c:formatCode>0.0</c:formatCode>
                <c:ptCount val="4"/>
                <c:pt idx="0">
                  <c:v>74627.199999999997</c:v>
                </c:pt>
                <c:pt idx="1">
                  <c:v>42963.9</c:v>
                </c:pt>
                <c:pt idx="2">
                  <c:v>5640.6</c:v>
                </c:pt>
                <c:pt idx="3" formatCode="General">
                  <c:v>5566.9</c:v>
                </c:pt>
              </c:numCache>
            </c:numRef>
          </c:val>
          <c:extLst xmlns:c16r2="http://schemas.microsoft.com/office/drawing/2015/06/chart">
            <c:ext xmlns:c16="http://schemas.microsoft.com/office/drawing/2014/chart" uri="{C3380CC4-5D6E-409C-BE32-E72D297353CC}">
              <c16:uniqueId val="{00000000-5686-4EC4-BB80-D99899EB55D8}"/>
            </c:ext>
          </c:extLst>
        </c:ser>
        <c:dLbls>
          <c:showLegendKey val="0"/>
          <c:showVal val="0"/>
          <c:showCatName val="0"/>
          <c:showSerName val="0"/>
          <c:showPercent val="0"/>
          <c:showBubbleSize val="0"/>
        </c:dLbls>
        <c:gapWidth val="100"/>
        <c:shape val="box"/>
        <c:axId val="180426624"/>
        <c:axId val="180428160"/>
        <c:axId val="0"/>
      </c:bar3DChart>
      <c:catAx>
        <c:axId val="180426624"/>
        <c:scaling>
          <c:orientation val="minMax"/>
        </c:scaling>
        <c:delete val="0"/>
        <c:axPos val="b"/>
        <c:numFmt formatCode="General" sourceLinked="1"/>
        <c:majorTickMark val="out"/>
        <c:minorTickMark val="none"/>
        <c:tickLblPos val="nextTo"/>
        <c:crossAx val="180428160"/>
        <c:crosses val="autoZero"/>
        <c:auto val="1"/>
        <c:lblAlgn val="ctr"/>
        <c:lblOffset val="100"/>
        <c:noMultiLvlLbl val="0"/>
      </c:catAx>
      <c:valAx>
        <c:axId val="180428160"/>
        <c:scaling>
          <c:orientation val="minMax"/>
        </c:scaling>
        <c:delete val="0"/>
        <c:axPos val="l"/>
        <c:majorGridlines/>
        <c:numFmt formatCode="0.0" sourceLinked="1"/>
        <c:majorTickMark val="out"/>
        <c:minorTickMark val="none"/>
        <c:tickLblPos val="nextTo"/>
        <c:crossAx val="180426624"/>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Нешкан</a:t>
            </a:r>
            <a:r>
              <a:rPr lang="ru-RU" dirty="0"/>
              <a:t> 5 </a:t>
            </a:r>
            <a:r>
              <a:rPr lang="ru-RU" dirty="0" smtClean="0"/>
              <a:t>943,1 </a:t>
            </a:r>
            <a:r>
              <a:rPr lang="ru-RU" dirty="0" err="1"/>
              <a:t>тыс.рублей</a:t>
            </a:r>
            <a:endParaRPr lang="ru-RU" dirty="0"/>
          </a:p>
        </c:rich>
      </c:tx>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616991088444611E-3"/>
          <c:y val="0.25359797021538238"/>
          <c:w val="0.58055619470729636"/>
          <c:h val="0.74640193617985551"/>
        </c:manualLayout>
      </c:layout>
      <c:pie3DChart>
        <c:varyColors val="1"/>
        <c:ser>
          <c:idx val="0"/>
          <c:order val="0"/>
          <c:tx>
            <c:strRef>
              <c:f>Лист1!$B$1</c:f>
              <c:strCache>
                <c:ptCount val="1"/>
                <c:pt idx="0">
                  <c:v>Расходы бюджета МО сельское поселение Нешкан 3 820,9 тыс.рублей</c:v>
                </c:pt>
              </c:strCache>
            </c:strRef>
          </c:tx>
          <c:dPt>
            <c:idx val="0"/>
            <c:bubble3D val="0"/>
            <c:extLst xmlns:c16r2="http://schemas.microsoft.com/office/drawing/2015/06/chart">
              <c:ext xmlns:c16="http://schemas.microsoft.com/office/drawing/2014/chart" uri="{C3380CC4-5D6E-409C-BE32-E72D297353CC}">
                <c16:uniqueId val="{00000000-36E1-44AF-8E7C-B92989F68FED}"/>
              </c:ext>
            </c:extLst>
          </c:dPt>
          <c:dPt>
            <c:idx val="1"/>
            <c:bubble3D val="0"/>
            <c:extLst xmlns:c16r2="http://schemas.microsoft.com/office/drawing/2015/06/chart">
              <c:ext xmlns:c16="http://schemas.microsoft.com/office/drawing/2014/chart" uri="{C3380CC4-5D6E-409C-BE32-E72D297353CC}">
                <c16:uniqueId val="{00000001-36E1-44AF-8E7C-B92989F68FED}"/>
              </c:ext>
            </c:extLst>
          </c:dPt>
          <c:dPt>
            <c:idx val="2"/>
            <c:bubble3D val="0"/>
            <c:extLst xmlns:c16r2="http://schemas.microsoft.com/office/drawing/2015/06/chart">
              <c:ext xmlns:c16="http://schemas.microsoft.com/office/drawing/2014/chart" uri="{C3380CC4-5D6E-409C-BE32-E72D297353CC}">
                <c16:uniqueId val="{00000002-36E1-44AF-8E7C-B92989F68FED}"/>
              </c:ext>
            </c:extLst>
          </c:dPt>
          <c:dPt>
            <c:idx val="3"/>
            <c:bubble3D val="0"/>
            <c:extLst xmlns:c16r2="http://schemas.microsoft.com/office/drawing/2015/06/chart">
              <c:ext xmlns:c16="http://schemas.microsoft.com/office/drawing/2014/chart" uri="{C3380CC4-5D6E-409C-BE32-E72D297353CC}">
                <c16:uniqueId val="{00000003-36E1-44AF-8E7C-B92989F68FED}"/>
              </c:ext>
            </c:extLst>
          </c:dPt>
          <c:dLbls>
            <c:dLbl>
              <c:idx val="0"/>
              <c:layout>
                <c:manualLayout>
                  <c:x val="-5.7825308288397626E-3"/>
                  <c:y val="-3.665177079789271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36E1-44AF-8E7C-B92989F68FED}"/>
                </c:ext>
              </c:extLst>
            </c:dLbl>
            <c:dLbl>
              <c:idx val="1"/>
              <c:layout>
                <c:manualLayout>
                  <c:x val="-4.7085252416994095E-3"/>
                  <c:y val="1.400893141848440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36E1-44AF-8E7C-B92989F68FED}"/>
                </c:ext>
              </c:extLst>
            </c:dLbl>
            <c:dLbl>
              <c:idx val="2"/>
              <c:layout>
                <c:manualLayout>
                  <c:x val="1.076477394359935E-2"/>
                  <c:y val="5.6386826234020249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36E1-44AF-8E7C-B92989F68FED}"/>
                </c:ext>
              </c:extLst>
            </c:dLbl>
            <c:dLbl>
              <c:idx val="3"/>
              <c:layout>
                <c:manualLayout>
                  <c:x val="7.6962729273855723E-2"/>
                  <c:y val="-0.1037989423882314"/>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36E1-44AF-8E7C-B92989F68FED}"/>
                </c:ext>
              </c:extLst>
            </c:dLbl>
            <c:spPr>
              <a:noFill/>
              <a:ln w="25364">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Лист1!$A$2:$A$7</c:f>
              <c:strCache>
                <c:ptCount val="4"/>
                <c:pt idx="0">
                  <c:v>55,2 % Общегосударственные вопросы</c:v>
                </c:pt>
                <c:pt idx="1">
                  <c:v>7,2 % Национальная оборона</c:v>
                </c:pt>
                <c:pt idx="2">
                  <c:v>12,5 % Национальная экономика</c:v>
                </c:pt>
                <c:pt idx="3">
                  <c:v>25,1 % Жилищно-коммунальное хозяйство</c:v>
                </c:pt>
              </c:strCache>
            </c:strRef>
          </c:cat>
          <c:val>
            <c:numRef>
              <c:f>Лист1!$B$2:$B$7</c:f>
              <c:numCache>
                <c:formatCode>General</c:formatCode>
                <c:ptCount val="4"/>
                <c:pt idx="0">
                  <c:v>3283.2</c:v>
                </c:pt>
                <c:pt idx="1">
                  <c:v>427.4</c:v>
                </c:pt>
                <c:pt idx="2" formatCode="0.0">
                  <c:v>740</c:v>
                </c:pt>
                <c:pt idx="3">
                  <c:v>1492.5</c:v>
                </c:pt>
              </c:numCache>
            </c:numRef>
          </c:val>
          <c:extLst xmlns:c16r2="http://schemas.microsoft.com/office/drawing/2015/06/chart">
            <c:ext xmlns:c16="http://schemas.microsoft.com/office/drawing/2014/chart" uri="{C3380CC4-5D6E-409C-BE32-E72D297353CC}">
              <c16:uniqueId val="{00000004-36E1-44AF-8E7C-B92989F68FED}"/>
            </c:ext>
          </c:extLst>
        </c:ser>
        <c:ser>
          <c:idx val="1"/>
          <c:order val="1"/>
          <c:tx>
            <c:strRef>
              <c:f>Лист1!$C$1</c:f>
              <c:strCache>
                <c:ptCount val="1"/>
                <c:pt idx="0">
                  <c:v>%</c:v>
                </c:pt>
              </c:strCache>
            </c:strRef>
          </c:tx>
          <c:dPt>
            <c:idx val="0"/>
            <c:bubble3D val="0"/>
            <c:extLst xmlns:c16r2="http://schemas.microsoft.com/office/drawing/2015/06/chart">
              <c:ext xmlns:c16="http://schemas.microsoft.com/office/drawing/2014/chart" uri="{C3380CC4-5D6E-409C-BE32-E72D297353CC}">
                <c16:uniqueId val="{00000005-36E1-44AF-8E7C-B92989F68FED}"/>
              </c:ext>
            </c:extLst>
          </c:dPt>
          <c:dPt>
            <c:idx val="1"/>
            <c:bubble3D val="0"/>
            <c:extLst xmlns:c16r2="http://schemas.microsoft.com/office/drawing/2015/06/chart">
              <c:ext xmlns:c16="http://schemas.microsoft.com/office/drawing/2014/chart" uri="{C3380CC4-5D6E-409C-BE32-E72D297353CC}">
                <c16:uniqueId val="{00000006-36E1-44AF-8E7C-B92989F68FED}"/>
              </c:ext>
            </c:extLst>
          </c:dPt>
          <c:dPt>
            <c:idx val="2"/>
            <c:bubble3D val="0"/>
            <c:extLst xmlns:c16r2="http://schemas.microsoft.com/office/drawing/2015/06/chart">
              <c:ext xmlns:c16="http://schemas.microsoft.com/office/drawing/2014/chart" uri="{C3380CC4-5D6E-409C-BE32-E72D297353CC}">
                <c16:uniqueId val="{00000007-36E1-44AF-8E7C-B92989F68FED}"/>
              </c:ext>
            </c:extLst>
          </c:dPt>
          <c:dPt>
            <c:idx val="3"/>
            <c:bubble3D val="0"/>
            <c:extLst xmlns:c16r2="http://schemas.microsoft.com/office/drawing/2015/06/chart">
              <c:ext xmlns:c16="http://schemas.microsoft.com/office/drawing/2014/chart" uri="{C3380CC4-5D6E-409C-BE32-E72D297353CC}">
                <c16:uniqueId val="{00000008-36E1-44AF-8E7C-B92989F68FED}"/>
              </c:ext>
            </c:extLst>
          </c:dPt>
          <c:cat>
            <c:strRef>
              <c:f>Лист1!$A$2:$A$7</c:f>
              <c:strCache>
                <c:ptCount val="4"/>
                <c:pt idx="0">
                  <c:v>55,2 % Общегосударственные вопросы</c:v>
                </c:pt>
                <c:pt idx="1">
                  <c:v>7,2 % Национальная оборона</c:v>
                </c:pt>
                <c:pt idx="2">
                  <c:v>12,5 % Национальная экономика</c:v>
                </c:pt>
                <c:pt idx="3">
                  <c:v>25,1 % Жилищно-коммунальное хозяйство</c:v>
                </c:pt>
              </c:strCache>
            </c:strRef>
          </c:cat>
          <c:val>
            <c:numRef>
              <c:f>Лист1!$C$2:$C$7</c:f>
              <c:numCache>
                <c:formatCode>0.0</c:formatCode>
                <c:ptCount val="4"/>
                <c:pt idx="0">
                  <c:v>55.243896283084581</c:v>
                </c:pt>
                <c:pt idx="1">
                  <c:v>7.1915330383133371</c:v>
                </c:pt>
                <c:pt idx="2">
                  <c:v>12.451414245090946</c:v>
                </c:pt>
                <c:pt idx="3">
                  <c:v>25.113156433511129</c:v>
                </c:pt>
              </c:numCache>
            </c:numRef>
          </c:val>
          <c:extLst xmlns:c16r2="http://schemas.microsoft.com/office/drawing/2015/06/chart">
            <c:ext xmlns:c16="http://schemas.microsoft.com/office/drawing/2014/chart" uri="{C3380CC4-5D6E-409C-BE32-E72D297353CC}">
              <c16:uniqueId val="{00000009-36E1-44AF-8E7C-B92989F68FE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69846698160147935"/>
          <c:y val="0.20415191192467949"/>
          <c:w val="0.29600835383682506"/>
          <c:h val="0.7144261327141046"/>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Инчоун</c:v>
                </c:pt>
              </c:strCache>
            </c:strRef>
          </c:tx>
          <c:invertIfNegative val="0"/>
          <c:dLbls>
            <c:spPr>
              <a:noFill/>
              <a:ln w="25362">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75276.5</c:v>
                </c:pt>
                <c:pt idx="1">
                  <c:v>43701.8</c:v>
                </c:pt>
                <c:pt idx="2">
                  <c:v>5959.3</c:v>
                </c:pt>
                <c:pt idx="3">
                  <c:v>5943.1</c:v>
                </c:pt>
              </c:numCache>
            </c:numRef>
          </c:val>
          <c:extLst xmlns:c16r2="http://schemas.microsoft.com/office/drawing/2015/06/chart">
            <c:ext xmlns:c16="http://schemas.microsoft.com/office/drawing/2014/chart" uri="{C3380CC4-5D6E-409C-BE32-E72D297353CC}">
              <c16:uniqueId val="{00000000-8D00-4ACD-AC08-31E265F0E57B}"/>
            </c:ext>
          </c:extLst>
        </c:ser>
        <c:dLbls>
          <c:showLegendKey val="0"/>
          <c:showVal val="0"/>
          <c:showCatName val="0"/>
          <c:showSerName val="0"/>
          <c:showPercent val="0"/>
          <c:showBubbleSize val="0"/>
        </c:dLbls>
        <c:gapWidth val="100"/>
        <c:shape val="box"/>
        <c:axId val="182695808"/>
        <c:axId val="182697344"/>
        <c:axId val="0"/>
      </c:bar3DChart>
      <c:catAx>
        <c:axId val="182695808"/>
        <c:scaling>
          <c:orientation val="minMax"/>
        </c:scaling>
        <c:delete val="0"/>
        <c:axPos val="b"/>
        <c:numFmt formatCode="General" sourceLinked="1"/>
        <c:majorTickMark val="out"/>
        <c:minorTickMark val="none"/>
        <c:tickLblPos val="nextTo"/>
        <c:crossAx val="182697344"/>
        <c:crosses val="autoZero"/>
        <c:auto val="1"/>
        <c:lblAlgn val="ctr"/>
        <c:lblOffset val="100"/>
        <c:noMultiLvlLbl val="0"/>
      </c:catAx>
      <c:valAx>
        <c:axId val="182697344"/>
        <c:scaling>
          <c:orientation val="minMax"/>
        </c:scaling>
        <c:delete val="0"/>
        <c:axPos val="l"/>
        <c:majorGridlines/>
        <c:numFmt formatCode="0.0" sourceLinked="1"/>
        <c:majorTickMark val="out"/>
        <c:minorTickMark val="none"/>
        <c:tickLblPos val="nextTo"/>
        <c:crossAx val="182695808"/>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5"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6"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7"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33799"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a:solidFill>
                  <a:srgbClr val="000000"/>
                </a:solidFill>
              </a:defRPr>
            </a:lvl1pPr>
          </a:lstStyle>
          <a:p>
            <a:fld id="{8DBA27E3-F91F-4262-B5C4-0CE00B1DB3D7}" type="slidenum">
              <a:rPr lang="ru-RU" altLang="ru-RU"/>
              <a:pPr/>
              <a:t>‹#›</a:t>
            </a:fld>
            <a:endParaRPr lang="ru-RU" altLang="ru-RU"/>
          </a:p>
        </p:txBody>
      </p:sp>
    </p:spTree>
    <p:extLst>
      <p:ext uri="{BB962C8B-B14F-4D97-AF65-F5344CB8AC3E}">
        <p14:creationId xmlns:p14="http://schemas.microsoft.com/office/powerpoint/2010/main" val="182235811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A984779-35EB-4BF9-BA48-E0DBD2B3790D}"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22191C8-6092-492B-8B51-4F8ECF11FD26}"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4403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403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3803B21-F3DB-4451-9C98-2AF198663B88}"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9CBC6E-C975-4978-9687-EA5AD6CD7EE9}"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4608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608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A17203F-7886-4012-987F-531B992381FA}"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8C64031-3A6C-46C3-ADDF-C547102D5D68}"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481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81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6FAC619-2CDD-4FF2-98F5-48A975F41C0A}"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F1FF803-5EF0-4B00-9A83-FDDF45EE90C4}"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501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01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4C0D347-D1C5-4965-BBD4-8F78B90506B8}"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F056772-DE34-45C6-B1E6-393F3E661D1C}"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522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22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ABE92EA-521C-4B84-9181-36B9362641C9}"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2F33355-91CC-46E6-8CD3-5ABB90D6A0FC}"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3584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584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8D515A-85A3-48DE-9747-DDCF47180C43}"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542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42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38A4A88-C4A3-44DC-8822-5EB4DD00258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9A7C2B4-527C-469D-B2E3-B8050791D8E1}"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63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63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6FE7F57-CBA1-4500-AB29-E443A29CE843}"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9BE27ED-A5B2-43CB-9294-9968E392A4C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83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83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D18F04D-6A52-414F-A800-32DB740A3234}"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EB43C3A-785D-4C80-A19F-ECDD95FBEA72}"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A9578A0-CD4E-4971-8225-4CFF21C89AF0}"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3789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789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C1893B2-C193-4B6A-8FC5-91C8F213D471}"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66D9E9D-6F15-48AC-93F6-7B7FA31E7B4B}"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3993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994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C857BF-17CA-4742-B536-31E384EBE307}"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1AE8681-4534-4FBB-A743-8787818D1243}"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4198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198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813D9277-B58C-484F-8870-2D22EB3B8E15}"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fld id="{8E1979A5-392D-4DC9-880E-63DB9567D1A2}" type="slidenum">
              <a:rPr lang="ru-RU" altLang="ru-RU"/>
              <a:pPr/>
              <a:t>‹#›</a:t>
            </a:fld>
            <a:endParaRPr lang="ru-RU" altLang="ru-RU"/>
          </a:p>
        </p:txBody>
      </p:sp>
    </p:spTree>
    <p:extLst>
      <p:ext uri="{BB962C8B-B14F-4D97-AF65-F5344CB8AC3E}">
        <p14:creationId xmlns:p14="http://schemas.microsoft.com/office/powerpoint/2010/main" val="364394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019CE0A9-DA65-49E8-AC01-4047C39F5079}" type="slidenum">
              <a:rPr lang="ru-RU" altLang="ru-RU"/>
              <a:pPr/>
              <a:t>‹#›</a:t>
            </a:fld>
            <a:endParaRPr lang="ru-RU" altLang="ru-RU"/>
          </a:p>
        </p:txBody>
      </p:sp>
    </p:spTree>
    <p:extLst>
      <p:ext uri="{BB962C8B-B14F-4D97-AF65-F5344CB8AC3E}">
        <p14:creationId xmlns:p14="http://schemas.microsoft.com/office/powerpoint/2010/main" val="219810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93105FDE-1D0E-4552-BC59-55F54C5E0786}" type="slidenum">
              <a:rPr lang="ru-RU" altLang="ru-RU"/>
              <a:pPr/>
              <a:t>‹#›</a:t>
            </a:fld>
            <a:endParaRPr lang="ru-RU" altLang="ru-RU"/>
          </a:p>
        </p:txBody>
      </p:sp>
    </p:spTree>
    <p:extLst>
      <p:ext uri="{BB962C8B-B14F-4D97-AF65-F5344CB8AC3E}">
        <p14:creationId xmlns:p14="http://schemas.microsoft.com/office/powerpoint/2010/main" val="1103810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fld id="{2CD266EC-539C-4CDD-8135-799EF9B5EB74}" type="slidenum">
              <a:rPr lang="ru-RU" altLang="ru-RU"/>
              <a:pPr/>
              <a:t>‹#›</a:t>
            </a:fld>
            <a:endParaRPr lang="ru-RU" altLang="ru-RU"/>
          </a:p>
        </p:txBody>
      </p:sp>
    </p:spTree>
    <p:extLst>
      <p:ext uri="{BB962C8B-B14F-4D97-AF65-F5344CB8AC3E}">
        <p14:creationId xmlns:p14="http://schemas.microsoft.com/office/powerpoint/2010/main" val="1144505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000B81E1-C026-4C97-AC6A-15186D5A13DE}" type="slidenum">
              <a:rPr lang="ru-RU" altLang="ru-RU"/>
              <a:pPr/>
              <a:t>‹#›</a:t>
            </a:fld>
            <a:endParaRPr lang="ru-RU" altLang="ru-RU"/>
          </a:p>
        </p:txBody>
      </p:sp>
    </p:spTree>
    <p:extLst>
      <p:ext uri="{BB962C8B-B14F-4D97-AF65-F5344CB8AC3E}">
        <p14:creationId xmlns:p14="http://schemas.microsoft.com/office/powerpoint/2010/main" val="1327675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fld id="{41EAD57F-0D25-40E7-9343-8AF8F69D22CF}" type="slidenum">
              <a:rPr lang="ru-RU" altLang="ru-RU"/>
              <a:pPr/>
              <a:t>‹#›</a:t>
            </a:fld>
            <a:endParaRPr lang="ru-RU" altLang="ru-RU"/>
          </a:p>
        </p:txBody>
      </p:sp>
    </p:spTree>
    <p:extLst>
      <p:ext uri="{BB962C8B-B14F-4D97-AF65-F5344CB8AC3E}">
        <p14:creationId xmlns:p14="http://schemas.microsoft.com/office/powerpoint/2010/main" val="390936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fld id="{0B427E8F-8327-4EDE-BC5A-5DA356EFCE84}" type="slidenum">
              <a:rPr lang="ru-RU" altLang="ru-RU"/>
              <a:pPr/>
              <a:t>‹#›</a:t>
            </a:fld>
            <a:endParaRPr lang="ru-RU" altLang="ru-RU"/>
          </a:p>
        </p:txBody>
      </p:sp>
    </p:spTree>
    <p:extLst>
      <p:ext uri="{BB962C8B-B14F-4D97-AF65-F5344CB8AC3E}">
        <p14:creationId xmlns:p14="http://schemas.microsoft.com/office/powerpoint/2010/main" val="1679598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fld id="{AE3A2B46-42CD-4950-8785-2C69BC4FB414}" type="slidenum">
              <a:rPr lang="ru-RU" altLang="ru-RU"/>
              <a:pPr/>
              <a:t>‹#›</a:t>
            </a:fld>
            <a:endParaRPr lang="ru-RU" altLang="ru-RU"/>
          </a:p>
        </p:txBody>
      </p:sp>
    </p:spTree>
    <p:extLst>
      <p:ext uri="{BB962C8B-B14F-4D97-AF65-F5344CB8AC3E}">
        <p14:creationId xmlns:p14="http://schemas.microsoft.com/office/powerpoint/2010/main" val="1200663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fld id="{018F5F3F-8765-4521-99D5-7492900A66B6}" type="slidenum">
              <a:rPr lang="ru-RU" altLang="ru-RU"/>
              <a:pPr/>
              <a:t>‹#›</a:t>
            </a:fld>
            <a:endParaRPr lang="ru-RU" altLang="ru-RU"/>
          </a:p>
        </p:txBody>
      </p:sp>
    </p:spTree>
    <p:extLst>
      <p:ext uri="{BB962C8B-B14F-4D97-AF65-F5344CB8AC3E}">
        <p14:creationId xmlns:p14="http://schemas.microsoft.com/office/powerpoint/2010/main" val="1917009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fld id="{87600328-991E-4877-81AA-9AE8D42D7256}" type="slidenum">
              <a:rPr lang="ru-RU" altLang="ru-RU"/>
              <a:pPr/>
              <a:t>‹#›</a:t>
            </a:fld>
            <a:endParaRPr lang="ru-RU" altLang="ru-RU"/>
          </a:p>
        </p:txBody>
      </p:sp>
    </p:spTree>
    <p:extLst>
      <p:ext uri="{BB962C8B-B14F-4D97-AF65-F5344CB8AC3E}">
        <p14:creationId xmlns:p14="http://schemas.microsoft.com/office/powerpoint/2010/main" val="39647266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E29FB7BE-4351-40F6-9D7B-B970A7283563}" type="slidenum">
              <a:rPr lang="ru-RU" altLang="ru-RU"/>
              <a:pPr/>
              <a:t>‹#›</a:t>
            </a:fld>
            <a:endParaRPr lang="ru-RU" altLang="ru-RU"/>
          </a:p>
        </p:txBody>
      </p:sp>
    </p:spTree>
    <p:extLst>
      <p:ext uri="{BB962C8B-B14F-4D97-AF65-F5344CB8AC3E}">
        <p14:creationId xmlns:p14="http://schemas.microsoft.com/office/powerpoint/2010/main" val="176978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718D6F83-FC8F-4788-8983-0BD9CC79DEF8}" type="slidenum">
              <a:rPr lang="ru-RU" altLang="ru-RU"/>
              <a:pPr/>
              <a:t>‹#›</a:t>
            </a:fld>
            <a:endParaRPr lang="ru-RU" altLang="ru-RU"/>
          </a:p>
        </p:txBody>
      </p:sp>
    </p:spTree>
    <p:extLst>
      <p:ext uri="{BB962C8B-B14F-4D97-AF65-F5344CB8AC3E}">
        <p14:creationId xmlns:p14="http://schemas.microsoft.com/office/powerpoint/2010/main" val="4208066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C2777077-4082-40D3-B2EB-295502A15276}" type="slidenum">
              <a:rPr lang="ru-RU" altLang="ru-RU"/>
              <a:pPr/>
              <a:t>‹#›</a:t>
            </a:fld>
            <a:endParaRPr lang="ru-RU" altLang="ru-RU"/>
          </a:p>
        </p:txBody>
      </p:sp>
    </p:spTree>
    <p:extLst>
      <p:ext uri="{BB962C8B-B14F-4D97-AF65-F5344CB8AC3E}">
        <p14:creationId xmlns:p14="http://schemas.microsoft.com/office/powerpoint/2010/main" val="307673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9B7A5641-91DD-4688-803F-845CB1F37C78}" type="slidenum">
              <a:rPr lang="ru-RU" altLang="ru-RU"/>
              <a:pPr/>
              <a:t>‹#›</a:t>
            </a:fld>
            <a:endParaRPr lang="ru-RU" altLang="ru-RU"/>
          </a:p>
        </p:txBody>
      </p:sp>
    </p:spTree>
    <p:extLst>
      <p:ext uri="{BB962C8B-B14F-4D97-AF65-F5344CB8AC3E}">
        <p14:creationId xmlns:p14="http://schemas.microsoft.com/office/powerpoint/2010/main" val="3812370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F07B7B4F-C510-474F-97D2-CED4FD7B590D}" type="slidenum">
              <a:rPr lang="ru-RU" altLang="ru-RU"/>
              <a:pPr/>
              <a:t>‹#›</a:t>
            </a:fld>
            <a:endParaRPr lang="ru-RU" altLang="ru-RU"/>
          </a:p>
        </p:txBody>
      </p:sp>
    </p:spTree>
    <p:extLst>
      <p:ext uri="{BB962C8B-B14F-4D97-AF65-F5344CB8AC3E}">
        <p14:creationId xmlns:p14="http://schemas.microsoft.com/office/powerpoint/2010/main" val="2931840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1F06CC3-64C0-4C6C-B95F-033040B55084}" type="datetimeFigureOut">
              <a:rPr lang="en-US"/>
              <a:pPr>
                <a:defRPr/>
              </a:pPr>
              <a:t>6/24/2025</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D3DD69DF-EC7C-4523-B2AE-A4DDDC7357C5}" type="slidenum">
              <a:rPr lang="ru-RU" altLang="ru-RU"/>
              <a:pPr/>
              <a:t>‹#›</a:t>
            </a:fld>
            <a:endParaRPr lang="ru-RU" altLang="ru-RU"/>
          </a:p>
        </p:txBody>
      </p:sp>
    </p:spTree>
    <p:extLst>
      <p:ext uri="{BB962C8B-B14F-4D97-AF65-F5344CB8AC3E}">
        <p14:creationId xmlns:p14="http://schemas.microsoft.com/office/powerpoint/2010/main" val="2327410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4A8DF6A2-C997-4E41-93A3-3586E6F044D2}" type="datetimeFigureOut">
              <a:rPr lang="en-US"/>
              <a:pPr>
                <a:defRPr/>
              </a:pPr>
              <a:t>6/24/2025</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fld id="{E8244DAF-1D03-4CA7-9CA1-87E02F483BA4}" type="slidenum">
              <a:rPr lang="ru-RU" altLang="ru-RU"/>
              <a:pPr/>
              <a:t>‹#›</a:t>
            </a:fld>
            <a:endParaRPr lang="ru-RU" altLang="ru-RU"/>
          </a:p>
        </p:txBody>
      </p:sp>
    </p:spTree>
    <p:extLst>
      <p:ext uri="{BB962C8B-B14F-4D97-AF65-F5344CB8AC3E}">
        <p14:creationId xmlns:p14="http://schemas.microsoft.com/office/powerpoint/2010/main" val="85428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57B17C09-F442-45E6-874B-0A4BD8BE1810}" type="datetimeFigureOut">
              <a:rPr lang="en-US"/>
              <a:pPr>
                <a:defRPr/>
              </a:pPr>
              <a:t>6/24/2025</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AD76AA91-D0C9-4DDB-893A-3E2BC077A657}" type="slidenum">
              <a:rPr lang="ru-RU" altLang="ru-RU"/>
              <a:pPr/>
              <a:t>‹#›</a:t>
            </a:fld>
            <a:endParaRPr lang="ru-RU" altLang="ru-RU"/>
          </a:p>
        </p:txBody>
      </p:sp>
    </p:spTree>
    <p:extLst>
      <p:ext uri="{BB962C8B-B14F-4D97-AF65-F5344CB8AC3E}">
        <p14:creationId xmlns:p14="http://schemas.microsoft.com/office/powerpoint/2010/main" val="3661494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1D7BF3E3-68E5-4EA1-8ED5-728F17F3CF87}" type="datetimeFigureOut">
              <a:rPr lang="en-US"/>
              <a:pPr>
                <a:defRPr/>
              </a:pPr>
              <a:t>6/24/2025</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70806AD6-9656-4F14-B3C2-58A49BA84039}" type="slidenum">
              <a:rPr lang="ru-RU" altLang="ru-RU"/>
              <a:pPr/>
              <a:t>‹#›</a:t>
            </a:fld>
            <a:endParaRPr lang="ru-RU" altLang="ru-RU"/>
          </a:p>
        </p:txBody>
      </p:sp>
    </p:spTree>
    <p:extLst>
      <p:ext uri="{BB962C8B-B14F-4D97-AF65-F5344CB8AC3E}">
        <p14:creationId xmlns:p14="http://schemas.microsoft.com/office/powerpoint/2010/main" val="1420791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CDBD2A98-8207-49F9-9F10-342DBC9682BE}" type="datetimeFigureOut">
              <a:rPr lang="en-US"/>
              <a:pPr>
                <a:defRPr/>
              </a:pPr>
              <a:t>6/24/2025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733E3AB-C595-45F6-9506-85BD508F221C}" type="slidenum">
              <a:rPr lang="ru-RU" altLang="ru-RU"/>
              <a:pPr/>
              <a:t>‹#›</a:t>
            </a:fld>
            <a:endParaRPr lang="ru-RU" altLang="ru-RU"/>
          </a:p>
        </p:txBody>
      </p:sp>
    </p:spTree>
    <p:extLst>
      <p:ext uri="{BB962C8B-B14F-4D97-AF65-F5344CB8AC3E}">
        <p14:creationId xmlns:p14="http://schemas.microsoft.com/office/powerpoint/2010/main" val="3337287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F7908D0-A13A-4109-BACF-52D457DC2D83}" type="datetimeFigureOut">
              <a:rPr lang="en-US"/>
              <a:pPr>
                <a:defRPr/>
              </a:pPr>
              <a:t>6/24/2025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4CBC838-FA3F-4BDF-AACD-4B5BA03E355A}" type="slidenum">
              <a:rPr lang="ru-RU" altLang="ru-RU"/>
              <a:pPr/>
              <a:t>‹#›</a:t>
            </a:fld>
            <a:endParaRPr lang="ru-RU" altLang="ru-RU"/>
          </a:p>
        </p:txBody>
      </p:sp>
    </p:spTree>
    <p:extLst>
      <p:ext uri="{BB962C8B-B14F-4D97-AF65-F5344CB8AC3E}">
        <p14:creationId xmlns:p14="http://schemas.microsoft.com/office/powerpoint/2010/main" val="30394634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B5FD9B-1F8E-4678-8E83-92724D37E8AE}" type="datetimeFigureOut">
              <a:rPr lang="en-US"/>
              <a:pPr>
                <a:defRPr/>
              </a:pPr>
              <a:t>6/24/2025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05A89B8-5691-4639-832A-BC1318DD0640}" type="slidenum">
              <a:rPr lang="ru-RU" altLang="ru-RU"/>
              <a:pPr/>
              <a:t>‹#›</a:t>
            </a:fld>
            <a:endParaRPr lang="ru-RU" altLang="ru-RU"/>
          </a:p>
        </p:txBody>
      </p:sp>
    </p:spTree>
    <p:extLst>
      <p:ext uri="{BB962C8B-B14F-4D97-AF65-F5344CB8AC3E}">
        <p14:creationId xmlns:p14="http://schemas.microsoft.com/office/powerpoint/2010/main" val="289532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fld id="{8156BD64-AC93-4F71-A644-6E93152D356D}" type="slidenum">
              <a:rPr lang="ru-RU" altLang="ru-RU"/>
              <a:pPr/>
              <a:t>‹#›</a:t>
            </a:fld>
            <a:endParaRPr lang="ru-RU" altLang="ru-RU"/>
          </a:p>
        </p:txBody>
      </p:sp>
    </p:spTree>
    <p:extLst>
      <p:ext uri="{BB962C8B-B14F-4D97-AF65-F5344CB8AC3E}">
        <p14:creationId xmlns:p14="http://schemas.microsoft.com/office/powerpoint/2010/main" val="39008664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6E02BDBF-AFFC-405C-9651-6585FAF3AF31}" type="datetimeFigureOut">
              <a:rPr lang="en-US"/>
              <a:pPr>
                <a:defRPr/>
              </a:pPr>
              <a:t>6/24/2025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3485C66-2AB6-46AB-BA61-AEC35E6F3C13}" type="slidenum">
              <a:rPr lang="ru-RU" altLang="ru-RU"/>
              <a:pPr/>
              <a:t>‹#›</a:t>
            </a:fld>
            <a:endParaRPr lang="ru-RU" altLang="ru-RU"/>
          </a:p>
        </p:txBody>
      </p:sp>
    </p:spTree>
    <p:extLst>
      <p:ext uri="{BB962C8B-B14F-4D97-AF65-F5344CB8AC3E}">
        <p14:creationId xmlns:p14="http://schemas.microsoft.com/office/powerpoint/2010/main" val="2494290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60045E01-34E8-474E-BD18-D517C1ECCEE8}" type="datetimeFigureOut">
              <a:rPr lang="en-US"/>
              <a:pPr>
                <a:defRPr/>
              </a:pPr>
              <a:t>6/24/2025</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C2152A11-48DF-4276-B259-2ABC0F115153}" type="slidenum">
              <a:rPr lang="ru-RU" altLang="ru-RU"/>
              <a:pPr/>
              <a:t>‹#›</a:t>
            </a:fld>
            <a:endParaRPr lang="ru-RU" altLang="ru-RU"/>
          </a:p>
        </p:txBody>
      </p:sp>
    </p:spTree>
    <p:extLst>
      <p:ext uri="{BB962C8B-B14F-4D97-AF65-F5344CB8AC3E}">
        <p14:creationId xmlns:p14="http://schemas.microsoft.com/office/powerpoint/2010/main" val="409933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9590373-580F-45B7-AC89-B1725A2283B2}" type="datetimeFigureOut">
              <a:rPr lang="en-US"/>
              <a:pPr>
                <a:defRPr/>
              </a:pPr>
              <a:t>6/24/2025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ECA09F-2F98-49CB-99E1-5973B68A81CB}" type="slidenum">
              <a:rPr lang="ru-RU" altLang="ru-RU"/>
              <a:pPr/>
              <a:t>‹#›</a:t>
            </a:fld>
            <a:endParaRPr lang="ru-RU" altLang="ru-RU"/>
          </a:p>
        </p:txBody>
      </p:sp>
    </p:spTree>
    <p:extLst>
      <p:ext uri="{BB962C8B-B14F-4D97-AF65-F5344CB8AC3E}">
        <p14:creationId xmlns:p14="http://schemas.microsoft.com/office/powerpoint/2010/main" val="1019244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28A3FB2-7E18-4EF1-893A-EB81F3DECC13}" type="datetimeFigureOut">
              <a:rPr lang="en-US"/>
              <a:pPr>
                <a:defRPr/>
              </a:pPr>
              <a:t>6/24/2025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CA8B4AC-8C84-447F-AA9C-837608FFB309}" type="slidenum">
              <a:rPr lang="ru-RU" altLang="ru-RU"/>
              <a:pPr/>
              <a:t>‹#›</a:t>
            </a:fld>
            <a:endParaRPr lang="ru-RU" altLang="ru-RU"/>
          </a:p>
        </p:txBody>
      </p:sp>
    </p:spTree>
    <p:extLst>
      <p:ext uri="{BB962C8B-B14F-4D97-AF65-F5344CB8AC3E}">
        <p14:creationId xmlns:p14="http://schemas.microsoft.com/office/powerpoint/2010/main" val="329432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fld id="{2C7441ED-C315-46CE-B004-2E943EEDA254}" type="slidenum">
              <a:rPr lang="ru-RU" altLang="ru-RU"/>
              <a:pPr/>
              <a:t>‹#›</a:t>
            </a:fld>
            <a:endParaRPr lang="ru-RU" altLang="ru-RU"/>
          </a:p>
        </p:txBody>
      </p:sp>
    </p:spTree>
    <p:extLst>
      <p:ext uri="{BB962C8B-B14F-4D97-AF65-F5344CB8AC3E}">
        <p14:creationId xmlns:p14="http://schemas.microsoft.com/office/powerpoint/2010/main" val="25769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fld id="{F61BC8DF-9CF9-4BF0-BA28-B25A74C3EC10}" type="slidenum">
              <a:rPr lang="ru-RU" altLang="ru-RU"/>
              <a:pPr/>
              <a:t>‹#›</a:t>
            </a:fld>
            <a:endParaRPr lang="ru-RU" altLang="ru-RU"/>
          </a:p>
        </p:txBody>
      </p:sp>
    </p:spTree>
    <p:extLst>
      <p:ext uri="{BB962C8B-B14F-4D97-AF65-F5344CB8AC3E}">
        <p14:creationId xmlns:p14="http://schemas.microsoft.com/office/powerpoint/2010/main" val="320369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fld id="{2F60C6B9-8D96-404E-88D2-2C3CB9527E15}" type="slidenum">
              <a:rPr lang="ru-RU" altLang="ru-RU"/>
              <a:pPr/>
              <a:t>‹#›</a:t>
            </a:fld>
            <a:endParaRPr lang="ru-RU" altLang="ru-RU"/>
          </a:p>
        </p:txBody>
      </p:sp>
    </p:spTree>
    <p:extLst>
      <p:ext uri="{BB962C8B-B14F-4D97-AF65-F5344CB8AC3E}">
        <p14:creationId xmlns:p14="http://schemas.microsoft.com/office/powerpoint/2010/main" val="74537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3D478304-2467-4794-8F96-59D5BB95CF5A}" type="slidenum">
              <a:rPr lang="ru-RU" altLang="ru-RU"/>
              <a:pPr/>
              <a:t>‹#›</a:t>
            </a:fld>
            <a:endParaRPr lang="ru-RU" altLang="ru-RU"/>
          </a:p>
        </p:txBody>
      </p:sp>
    </p:spTree>
    <p:extLst>
      <p:ext uri="{BB962C8B-B14F-4D97-AF65-F5344CB8AC3E}">
        <p14:creationId xmlns:p14="http://schemas.microsoft.com/office/powerpoint/2010/main" val="62372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4C94AE09-DC0B-4C9A-93E9-E95F6F09F706}" type="slidenum">
              <a:rPr lang="ru-RU" altLang="ru-RU"/>
              <a:pPr/>
              <a:t>‹#›</a:t>
            </a:fld>
            <a:endParaRPr lang="ru-RU" altLang="ru-RU"/>
          </a:p>
        </p:txBody>
      </p:sp>
    </p:spTree>
    <p:extLst>
      <p:ext uri="{BB962C8B-B14F-4D97-AF65-F5344CB8AC3E}">
        <p14:creationId xmlns:p14="http://schemas.microsoft.com/office/powerpoint/2010/main" val="388708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3865C6D1-EEE0-42DD-A7F7-31E32C890E96}" type="slidenum">
              <a:rPr lang="ru-RU" altLang="ru-RU"/>
              <a:pPr/>
              <a:t>‹#›</a:t>
            </a:fld>
            <a:endParaRPr lang="ru-RU" altLang="ru-RU"/>
          </a:p>
        </p:txBody>
      </p:sp>
    </p:spTree>
    <p:extLst>
      <p:ext uri="{BB962C8B-B14F-4D97-AF65-F5344CB8AC3E}">
        <p14:creationId xmlns:p14="http://schemas.microsoft.com/office/powerpoint/2010/main" val="178095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E6241CD0-3C68-48C8-8F2C-B2155246F728}" type="slidenum">
              <a:rPr lang="ru-RU" altLang="ru-RU"/>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78" r:id="rId4"/>
    <p:sldLayoutId id="2147485379" r:id="rId5"/>
    <p:sldLayoutId id="2147485380" r:id="rId6"/>
    <p:sldLayoutId id="2147485381" r:id="rId7"/>
    <p:sldLayoutId id="2147485382" r:id="rId8"/>
    <p:sldLayoutId id="2147485383" r:id="rId9"/>
    <p:sldLayoutId id="2147485384" r:id="rId10"/>
    <p:sldLayoutId id="2147485385"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C7BB78BF-D336-4768-9F4E-4BD0DD6FA3DF}"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386" r:id="rId1"/>
    <p:sldLayoutId id="2147485387" r:id="rId2"/>
    <p:sldLayoutId id="2147485388" r:id="rId3"/>
    <p:sldLayoutId id="2147485389" r:id="rId4"/>
    <p:sldLayoutId id="2147485390" r:id="rId5"/>
    <p:sldLayoutId id="2147485391" r:id="rId6"/>
    <p:sldLayoutId id="2147485392" r:id="rId7"/>
    <p:sldLayoutId id="2147485393" r:id="rId8"/>
    <p:sldLayoutId id="2147485394" r:id="rId9"/>
    <p:sldLayoutId id="2147485395" r:id="rId10"/>
    <p:sldLayoutId id="2147485396"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9E58C7C1-7F30-43FF-BAD7-D828AF81C17D}" type="datetimeFigureOut">
              <a:rPr lang="en-US"/>
              <a:pPr>
                <a:defRPr/>
              </a:pPr>
              <a:t>6/24/2025</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fld id="{76174526-D87E-42FB-84B6-2063440C3D73}"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405" r:id="rId1"/>
    <p:sldLayoutId id="2147485397" r:id="rId2"/>
    <p:sldLayoutId id="2147485406" r:id="rId3"/>
    <p:sldLayoutId id="2147485398" r:id="rId4"/>
    <p:sldLayoutId id="2147485399" r:id="rId5"/>
    <p:sldLayoutId id="2147485400" r:id="rId6"/>
    <p:sldLayoutId id="2147485401" r:id="rId7"/>
    <p:sldLayoutId id="2147485402" r:id="rId8"/>
    <p:sldLayoutId id="2147485407" r:id="rId9"/>
    <p:sldLayoutId id="2147485403" r:id="rId10"/>
    <p:sldLayoutId id="2147485404"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Нешкан</a:t>
            </a:r>
            <a:r>
              <a:rPr lang="ru-RU" altLang="ru-RU" sz="1300" b="1" dirty="0">
                <a:solidFill>
                  <a:srgbClr val="00007D"/>
                </a:solidFill>
              </a:rPr>
              <a:t> на </a:t>
            </a:r>
            <a:r>
              <a:rPr lang="ru-RU" altLang="ru-RU" sz="1300" b="1" dirty="0" smtClean="0">
                <a:solidFill>
                  <a:srgbClr val="00007D"/>
                </a:solidFill>
              </a:rPr>
              <a:t>2025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2025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EBC61F-EEAB-4305-8B70-72909CC50BD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5 </a:t>
            </a:r>
            <a:r>
              <a:rPr lang="ru-RU" sz="2200" b="1" dirty="0" smtClean="0">
                <a:solidFill>
                  <a:srgbClr val="000000"/>
                </a:solidFill>
                <a:latin typeface="Times New Roman" pitchFamily="16" charset="0"/>
                <a:ea typeface="SimSun" charset="0"/>
                <a:cs typeface="SimSun" charset="0"/>
              </a:rPr>
              <a:t>943,1 </a:t>
            </a:r>
            <a:r>
              <a:rPr lang="ru-RU" sz="2200" b="1" dirty="0">
                <a:solidFill>
                  <a:srgbClr val="000000"/>
                </a:solidFill>
                <a:latin typeface="Times New Roman" pitchFamily="16" charset="0"/>
                <a:ea typeface="SimSun" charset="0"/>
                <a:cs typeface="SimSun" charset="0"/>
              </a:rPr>
              <a:t>тыс. 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a:t>
            </a:r>
            <a:r>
              <a:rPr lang="ru-RU" altLang="ru-RU" sz="2200" b="1" dirty="0" smtClean="0">
                <a:solidFill>
                  <a:srgbClr val="000000"/>
                </a:solidFill>
              </a:rPr>
              <a:t>5 943,1 </a:t>
            </a:r>
            <a:r>
              <a:rPr lang="ru-RU" altLang="ru-RU" sz="2200" b="1" dirty="0">
                <a:solidFill>
                  <a:srgbClr val="000000"/>
                </a:solidFill>
              </a:rPr>
              <a:t>тыс. руб.</a:t>
            </a:r>
          </a:p>
        </p:txBody>
      </p:sp>
      <p:sp>
        <p:nvSpPr>
          <p:cNvPr id="16392" name="AutoShape 8"/>
          <p:cNvSpPr>
            <a:spLocks noChangeArrowheads="1"/>
          </p:cNvSpPr>
          <p:nvPr/>
        </p:nvSpPr>
        <p:spPr bwMode="auto">
          <a:xfrm>
            <a:off x="508000"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smtClean="0">
                <a:solidFill>
                  <a:srgbClr val="000000"/>
                </a:solidFill>
              </a:rPr>
              <a:t>192,2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a:solidFill>
                  <a:srgbClr val="000000"/>
                </a:solidFill>
              </a:rPr>
              <a:t>5 </a:t>
            </a:r>
            <a:r>
              <a:rPr lang="ru-RU" altLang="ru-RU" b="1" dirty="0" smtClean="0">
                <a:solidFill>
                  <a:srgbClr val="000000"/>
                </a:solidFill>
              </a:rPr>
              <a:t>566,9 </a:t>
            </a:r>
            <a:r>
              <a:rPr lang="ru-RU" altLang="ru-RU" b="1" dirty="0" err="1">
                <a:solidFill>
                  <a:srgbClr val="000000"/>
                </a:solidFill>
              </a:rPr>
              <a:t>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smtClean="0">
                <a:solidFill>
                  <a:srgbClr val="000000"/>
                </a:solidFill>
              </a:rPr>
              <a:t>184,0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860425"/>
          </a:xfrm>
          <a:prstGeom prst="homePlate">
            <a:avLst>
              <a:gd name="adj" fmla="val 8933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a:solidFill>
                  <a:srgbClr val="000000"/>
                </a:solidFill>
              </a:rPr>
              <a:t>3 </a:t>
            </a:r>
            <a:r>
              <a:rPr lang="ru-RU" altLang="ru-RU" sz="1400" b="1" dirty="0" smtClean="0">
                <a:solidFill>
                  <a:srgbClr val="000000"/>
                </a:solidFill>
              </a:rPr>
              <a:t>283,2 </a:t>
            </a:r>
            <a:r>
              <a:rPr lang="ru-RU" altLang="ru-RU" sz="1400" b="1" dirty="0" err="1">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32588" y="4232275"/>
            <a:ext cx="2876550" cy="879475"/>
          </a:xfrm>
          <a:prstGeom prst="homePlate">
            <a:avLst>
              <a:gd name="adj" fmla="val 99258"/>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smtClean="0">
                <a:solidFill>
                  <a:srgbClr val="000000"/>
                </a:solidFill>
              </a:rPr>
              <a:t>1 492,5 </a:t>
            </a:r>
            <a:r>
              <a:rPr lang="ru-RU" altLang="ru-RU" sz="1400" b="1" dirty="0" err="1">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746875" y="2062163"/>
            <a:ext cx="2876550" cy="863600"/>
          </a:xfrm>
          <a:prstGeom prst="homePlate">
            <a:avLst>
              <a:gd name="adj" fmla="val 116704"/>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smtClean="0">
                <a:solidFill>
                  <a:srgbClr val="000000"/>
                </a:solidFill>
              </a:rPr>
              <a:t>427,4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229225"/>
            <a:ext cx="2876550" cy="887413"/>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Прочие расходы</a:t>
            </a:r>
          </a:p>
          <a:p>
            <a:pPr algn="ctr" eaLnBrk="1" hangingPunct="1">
              <a:buSzPct val="100000"/>
            </a:pPr>
            <a:r>
              <a:rPr lang="ru-RU" altLang="ru-RU" sz="1400" b="1" dirty="0">
                <a:solidFill>
                  <a:srgbClr val="000000"/>
                </a:solidFill>
              </a:rPr>
              <a:t>0,0 </a:t>
            </a:r>
            <a:r>
              <a:rPr lang="ru-RU" altLang="ru-RU" sz="1400" b="1" dirty="0" err="1">
                <a:solidFill>
                  <a:srgbClr val="000000"/>
                </a:solidFill>
              </a:rPr>
              <a:t>тыс.руб</a:t>
            </a:r>
            <a:r>
              <a:rPr lang="ru-RU" altLang="ru-RU" sz="1400" b="1" dirty="0">
                <a:solidFill>
                  <a:srgbClr val="000000"/>
                </a:solidFill>
              </a:rPr>
              <a:t>.</a:t>
            </a:r>
          </a:p>
        </p:txBody>
      </p:sp>
      <p:sp>
        <p:nvSpPr>
          <p:cNvPr id="15" name="AutoShape 17"/>
          <p:cNvSpPr>
            <a:spLocks noChangeArrowheads="1"/>
          </p:cNvSpPr>
          <p:nvPr/>
        </p:nvSpPr>
        <p:spPr bwMode="auto">
          <a:xfrm rot="10800000">
            <a:off x="6761163" y="3181350"/>
            <a:ext cx="2876550" cy="862013"/>
          </a:xfrm>
          <a:prstGeom prst="homePlate">
            <a:avLst>
              <a:gd name="adj" fmla="val 11691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740,0 </a:t>
            </a:r>
            <a:r>
              <a:rPr lang="ru-RU" altLang="ru-RU" sz="1400" b="1" dirty="0" err="1">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DAA18AC-71CA-492F-B2B4-C1698A46919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Нешкан</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461687482"/>
              </p:ext>
            </p:extLst>
          </p:nvPr>
        </p:nvGraphicFramePr>
        <p:xfrm>
          <a:off x="312738" y="1044575"/>
          <a:ext cx="9393237" cy="4668393"/>
        </p:xfrm>
        <a:graphic>
          <a:graphicData uri="http://schemas.openxmlformats.org/drawingml/2006/table">
            <a:tbl>
              <a:tblPr/>
              <a:tblGrid>
                <a:gridCol w="4282917">
                  <a:extLst>
                    <a:ext uri="{9D8B030D-6E8A-4147-A177-3AD203B41FA5}">
                      <a16:colId xmlns="" xmlns:a16="http://schemas.microsoft.com/office/drawing/2014/main" val="20000"/>
                    </a:ext>
                  </a:extLst>
                </a:gridCol>
                <a:gridCol w="1078021">
                  <a:extLst>
                    <a:ext uri="{9D8B030D-6E8A-4147-A177-3AD203B41FA5}">
                      <a16:colId xmlns="" xmlns:a16="http://schemas.microsoft.com/office/drawing/2014/main" val="20001"/>
                    </a:ext>
                  </a:extLst>
                </a:gridCol>
                <a:gridCol w="1440358">
                  <a:extLst>
                    <a:ext uri="{9D8B030D-6E8A-4147-A177-3AD203B41FA5}">
                      <a16:colId xmlns="" xmlns:a16="http://schemas.microsoft.com/office/drawing/2014/main" val="20002"/>
                    </a:ext>
                  </a:extLst>
                </a:gridCol>
                <a:gridCol w="1151834">
                  <a:extLst>
                    <a:ext uri="{9D8B030D-6E8A-4147-A177-3AD203B41FA5}">
                      <a16:colId xmlns="" xmlns:a16="http://schemas.microsoft.com/office/drawing/2014/main" val="20003"/>
                    </a:ext>
                  </a:extLst>
                </a:gridCol>
                <a:gridCol w="1440107">
                  <a:extLst>
                    <a:ext uri="{9D8B030D-6E8A-4147-A177-3AD203B41FA5}">
                      <a16:colId xmlns=""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2024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2025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ожидаемое 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8 669,6</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177,0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192,2</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192,2</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192,2</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1 149,0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184,0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184,0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184,0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7 343,6</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5 566,9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5 566,9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5 566,9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8 036,9</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 xmlns:a16="http://schemas.microsoft.com/office/drawing/2014/main" val="10008"/>
                  </a:ext>
                </a:extLst>
              </a:tr>
              <a:tr h="2699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8 036,9</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5 </a:t>
                      </a: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943,1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ea typeface="SimSun" charset="0"/>
                          <a:cs typeface="SimSun" charset="0"/>
                        </a:rPr>
                        <a:t>632,7</a:t>
                      </a:r>
                      <a:endParaRPr kumimoji="0" lang="ru-RU" sz="1200" b="1"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632,7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632,7</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C219AC-33B3-421D-ADAC-20667D79F36E}"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Нешкан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A9758DE-8AD6-4BD0-AB0F-29C1ABD20E76}"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Нешкан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9462"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860800"/>
            <a:ext cx="2806700" cy="2138363"/>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603625" y="3860800"/>
            <a:ext cx="2865438" cy="2136775"/>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40475" y="2058988"/>
            <a:ext cx="2601913" cy="982662"/>
          </a:xfrm>
          <a:prstGeom prst="curvedDownArrow">
            <a:avLst>
              <a:gd name="adj1" fmla="val 41507"/>
              <a:gd name="adj2" fmla="val 78478"/>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4665663" y="2924175"/>
            <a:ext cx="576262" cy="792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3" name="Rectangle 8"/>
          <p:cNvSpPr>
            <a:spLocks noChangeArrowheads="1"/>
          </p:cNvSpPr>
          <p:nvPr/>
        </p:nvSpPr>
        <p:spPr bwMode="auto">
          <a:xfrm>
            <a:off x="6970713" y="3860800"/>
            <a:ext cx="2454275" cy="2076450"/>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48ED10A-1E60-490E-8E05-414F3AF5AC12}"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0484" name="Text Box 5"/>
          <p:cNvSpPr txBox="1">
            <a:spLocks noChangeArrowheads="1"/>
          </p:cNvSpPr>
          <p:nvPr/>
        </p:nvSpPr>
        <p:spPr bwMode="auto">
          <a:xfrm>
            <a:off x="595313" y="1493846"/>
            <a:ext cx="8861425" cy="5021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3273850719"/>
              </p:ext>
            </p:extLst>
          </p:nvPr>
        </p:nvGraphicFramePr>
        <p:xfrm>
          <a:off x="129258" y="1292595"/>
          <a:ext cx="9433048" cy="513874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6D8C1ED-7D8F-44FA-8CDD-019F7F1119EE}"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1508" name="Text Box 5"/>
          <p:cNvSpPr txBox="1">
            <a:spLocks noChangeArrowheads="1"/>
          </p:cNvSpPr>
          <p:nvPr/>
        </p:nvSpPr>
        <p:spPr bwMode="auto">
          <a:xfrm>
            <a:off x="595313" y="1556792"/>
            <a:ext cx="8861425" cy="4958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4" name="Диаграмма 8"/>
          <p:cNvGraphicFramePr>
            <a:graphicFrameLocks/>
          </p:cNvGraphicFramePr>
          <p:nvPr>
            <p:extLst>
              <p:ext uri="{D42A27DB-BD31-4B8C-83A1-F6EECF244321}">
                <p14:modId xmlns:p14="http://schemas.microsoft.com/office/powerpoint/2010/main" val="2028032471"/>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99D1F46-7448-4A56-A409-238426E70699}"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ru-RU" altLang="ru-RU" sz="2800" b="1" dirty="0" smtClean="0">
                <a:solidFill>
                  <a:srgbClr val="333399"/>
                </a:solidFill>
                <a:latin typeface="Bookman Old Style" panose="02050604050505020204" pitchFamily="18" charset="0"/>
              </a:rPr>
              <a:t>192,2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253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542398507"/>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CDEFCF2-B0CC-45ED-8674-790C5DEC0941}"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3556" name="Text Box 5"/>
          <p:cNvSpPr txBox="1">
            <a:spLocks noChangeArrowheads="1"/>
          </p:cNvSpPr>
          <p:nvPr/>
        </p:nvSpPr>
        <p:spPr bwMode="auto">
          <a:xfrm>
            <a:off x="595313" y="1590675"/>
            <a:ext cx="8861425"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926813439"/>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3559"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F62086F-6D35-45F7-A921-509D58836ECE}"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4580"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1997328294"/>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4583"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5F3EDF-06D1-4BE0-9D00-86520987A65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5 </a:t>
            </a:r>
            <a:r>
              <a:rPr lang="ru-RU" altLang="ru-RU" sz="2800" b="1" dirty="0" smtClean="0">
                <a:solidFill>
                  <a:srgbClr val="333399"/>
                </a:solidFill>
                <a:latin typeface="Bookman Old Style" panose="02050604050505020204" pitchFamily="18" charset="0"/>
              </a:rPr>
              <a:t>566,9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5604"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857379363"/>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E5BC88E-EF45-42DD-AC13-F853A06000B4}"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Нешкан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D247389-C2F3-4CB5-83B0-312E7A2CAE6B}"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26628" name="Text Box 5"/>
          <p:cNvSpPr txBox="1">
            <a:spLocks noChangeArrowheads="1"/>
          </p:cNvSpPr>
          <p:nvPr/>
        </p:nvSpPr>
        <p:spPr bwMode="auto">
          <a:xfrm>
            <a:off x="633314" y="1627188"/>
            <a:ext cx="8861425" cy="499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466509548"/>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26631"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8DF1031-EA77-4E5E-924D-927EA9C0076C}"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Нешкан</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82BC92C-2BC9-4F42-99A2-368B1F745C0F}"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   Расходы бюджета муниципального образования сельское поселение Нешкан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54E4638-AEDE-4BD5-903D-2354A8389159}"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216535057"/>
              </p:ext>
            </p:extLst>
          </p:nvPr>
        </p:nvGraphicFramePr>
        <p:xfrm>
          <a:off x="273274" y="1277938"/>
          <a:ext cx="9345389"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5DF6DD7-B301-4D51-983E-5EA388C0CA5F}"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623736839"/>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C751750-A600-4179-96CB-F989897D77C2}"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Нешкан</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a:solidFill>
                  <a:srgbClr val="333399"/>
                </a:solidFill>
              </a:rPr>
              <a:t>профицит</a:t>
            </a:r>
            <a:r>
              <a:rPr lang="ru-RU" altLang="ru-RU">
                <a:solidFill>
                  <a:srgbClr val="333399"/>
                </a:solidFill>
              </a:rPr>
              <a:t>. Но чаще всего расходы превышают доходы. В таком случае возникает </a:t>
            </a:r>
            <a:r>
              <a:rPr lang="ru-RU" altLang="ru-RU" b="1" u="sng">
                <a:solidFill>
                  <a:srgbClr val="333399"/>
                </a:solidFill>
              </a:rPr>
              <a:t>дефицит</a:t>
            </a:r>
            <a:r>
              <a:rPr lang="ru-RU" altLang="ru-RU">
                <a:solidFill>
                  <a:srgbClr val="333399"/>
                </a:solidFill>
              </a:rPr>
              <a:t>.</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При формировании бюджета муниципального образования сельское поселение Нешкан бюджет сбалансирован.</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Дефицит и профицит бюджета муниципального образования сельское поселение Нешкан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F846E89-1CC0-464D-AE12-C9B3137674F6}"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Нешкан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Нешкан</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2025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Нешкан</a:t>
            </a:r>
            <a:r>
              <a:rPr lang="ru-RU" altLang="ru-RU" sz="1600" b="1" u="sng" dirty="0">
                <a:solidFill>
                  <a:srgbClr val="333399"/>
                </a:solidFill>
              </a:rPr>
              <a:t> на </a:t>
            </a:r>
            <a:r>
              <a:rPr lang="ru-RU" altLang="ru-RU" sz="1600" b="1" u="sng" dirty="0" smtClean="0">
                <a:solidFill>
                  <a:srgbClr val="333399"/>
                </a:solidFill>
              </a:rPr>
              <a:t>2025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3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83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57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62FB6E5-8BCD-4B71-8E3E-63E759EDCA7E}"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BCEDC95-084E-4246-8C01-2E501CAACD94}"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2025-2027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2025-2027 </a:t>
            </a:r>
            <a:r>
              <a:rPr lang="ru-RU" altLang="ru-RU" sz="1600" b="1" dirty="0">
                <a:solidFill>
                  <a:srgbClr val="333399"/>
                </a:solidFill>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3CA1835-D33D-4D6B-A821-F2A6E9341856}"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7BB761-37AD-43BB-B4DB-AC327CD7DEF0}"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Нешкан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2025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85"/>
          <p:cNvGrpSpPr>
            <a:grpSpLocks/>
          </p:cNvGrpSpPr>
          <p:nvPr/>
        </p:nvGrpSpPr>
        <p:grpSpPr bwMode="auto">
          <a:xfrm>
            <a:off x="209550" y="222250"/>
            <a:ext cx="9305925" cy="5607050"/>
            <a:chOff x="68" y="73"/>
            <a:chExt cx="5155" cy="3253"/>
          </a:xfrm>
        </p:grpSpPr>
        <p:sp>
          <p:nvSpPr>
            <p:cNvPr id="13317"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13318"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Нешкан</a:t>
              </a:r>
              <a:r>
                <a:rPr lang="ru-RU" altLang="ru-RU" sz="1200" b="1" dirty="0"/>
                <a:t> в 2024 году</a:t>
              </a:r>
              <a:endParaRPr lang="ru-RU" altLang="ru-RU" sz="1400" b="1" dirty="0"/>
            </a:p>
          </p:txBody>
        </p:sp>
        <p:sp>
          <p:nvSpPr>
            <p:cNvPr id="13319"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13320"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13321"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13322"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13323"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Нешкан,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13324"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5"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6"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7"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8"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9"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30"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3316"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3A0FC231-C8ED-4EE6-BC03-F5ACE4CC3D9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E11EE5-F08F-433E-8858-D7490BDA0182}"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377825" y="198438"/>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годы</a:t>
            </a:r>
            <a:endParaRPr lang="ru-RU" altLang="ru-RU" sz="2000" b="1" dirty="0">
              <a:solidFill>
                <a:srgbClr val="333399"/>
              </a:solidFill>
              <a:latin typeface="Bookman Old Style" panose="020506040505050202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120719913"/>
              </p:ext>
            </p:extLst>
          </p:nvPr>
        </p:nvGraphicFramePr>
        <p:xfrm>
          <a:off x="488950" y="1052513"/>
          <a:ext cx="9109075" cy="4701761"/>
        </p:xfrm>
        <a:graphic>
          <a:graphicData uri="http://schemas.openxmlformats.org/drawingml/2006/table">
            <a:tbl>
              <a:tblPr/>
              <a:tblGrid>
                <a:gridCol w="3249679">
                  <a:extLst>
                    <a:ext uri="{9D8B030D-6E8A-4147-A177-3AD203B41FA5}">
                      <a16:colId xmlns="" xmlns:a16="http://schemas.microsoft.com/office/drawing/2014/main" val="20000"/>
                    </a:ext>
                  </a:extLst>
                </a:gridCol>
                <a:gridCol w="989033">
                  <a:extLst>
                    <a:ext uri="{9D8B030D-6E8A-4147-A177-3AD203B41FA5}">
                      <a16:colId xmlns="" xmlns:a16="http://schemas.microsoft.com/office/drawing/2014/main" val="20001"/>
                    </a:ext>
                  </a:extLst>
                </a:gridCol>
                <a:gridCol w="731385">
                  <a:extLst>
                    <a:ext uri="{9D8B030D-6E8A-4147-A177-3AD203B41FA5}">
                      <a16:colId xmlns="" xmlns:a16="http://schemas.microsoft.com/office/drawing/2014/main" val="20002"/>
                    </a:ext>
                  </a:extLst>
                </a:gridCol>
                <a:gridCol w="756320">
                  <a:extLst>
                    <a:ext uri="{9D8B030D-6E8A-4147-A177-3AD203B41FA5}">
                      <a16:colId xmlns="" xmlns:a16="http://schemas.microsoft.com/office/drawing/2014/main" val="20003"/>
                    </a:ext>
                  </a:extLst>
                </a:gridCol>
                <a:gridCol w="764630">
                  <a:extLst>
                    <a:ext uri="{9D8B030D-6E8A-4147-A177-3AD203B41FA5}">
                      <a16:colId xmlns="" xmlns:a16="http://schemas.microsoft.com/office/drawing/2014/main" val="20004"/>
                    </a:ext>
                  </a:extLst>
                </a:gridCol>
                <a:gridCol w="856053">
                  <a:extLst>
                    <a:ext uri="{9D8B030D-6E8A-4147-A177-3AD203B41FA5}">
                      <a16:colId xmlns="" xmlns:a16="http://schemas.microsoft.com/office/drawing/2014/main" val="20005"/>
                    </a:ext>
                  </a:extLst>
                </a:gridCol>
                <a:gridCol w="897610">
                  <a:extLst>
                    <a:ext uri="{9D8B030D-6E8A-4147-A177-3AD203B41FA5}">
                      <a16:colId xmlns="" xmlns:a16="http://schemas.microsoft.com/office/drawing/2014/main" val="20006"/>
                    </a:ext>
                  </a:extLst>
                </a:gridCol>
                <a:gridCol w="864365">
                  <a:extLst>
                    <a:ext uri="{9D8B030D-6E8A-4147-A177-3AD203B41FA5}">
                      <a16:colId xmlns="" xmlns:a16="http://schemas.microsoft.com/office/drawing/2014/main" val="20007"/>
                    </a:ext>
                  </a:extLst>
                </a:gridCol>
              </a:tblGrid>
              <a:tr h="204971">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0000"/>
                  </a:ext>
                </a:extLst>
              </a:tr>
              <a:tr h="204971">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04971">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0002"/>
                  </a:ext>
                </a:extLst>
              </a:tr>
              <a:tr h="409942">
                <a:tc>
                  <a:txBody>
                    <a:bodyPr/>
                    <a:lstStyle/>
                    <a:p>
                      <a:pPr algn="l" fontAlgn="ctr"/>
                      <a:r>
                        <a:rPr lang="ru-RU" sz="1000" b="0" i="0" u="none" strike="noStrike">
                          <a:solidFill>
                            <a:schemeClr val="accent1">
                              <a:lumMod val="75000"/>
                            </a:schemeClr>
                          </a:solidFill>
                          <a:effectLst/>
                          <a:latin typeface="Times New Roman"/>
                        </a:rPr>
                        <a:t>Численность постоянного населения (среднегодовая)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024852">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15757,7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18965,8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09942">
                <a:tc>
                  <a:txBody>
                    <a:bodyPr/>
                    <a:lstStyle/>
                    <a:p>
                      <a:pPr algn="ctr" fontAlgn="ctr"/>
                      <a:r>
                        <a:rPr lang="ru-RU" sz="1000" b="1" i="0" u="none" strike="noStrike" dirty="0">
                          <a:solidFill>
                            <a:schemeClr val="accent1">
                              <a:lumMod val="75000"/>
                            </a:schemeClr>
                          </a:solidFill>
                          <a:effectLst/>
                          <a:latin typeface="Times New Roman"/>
                        </a:rPr>
                        <a:t>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1024852">
                <a:tc>
                  <a:txBody>
                    <a:bodyPr/>
                    <a:lstStyle/>
                    <a:p>
                      <a:pPr algn="just" fontAlgn="ctr"/>
                      <a:r>
                        <a:rPr lang="ru-RU" sz="10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15757,7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18965,8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110,2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204971">
                <a:tc>
                  <a:txBody>
                    <a:bodyPr/>
                    <a:lstStyle/>
                    <a:p>
                      <a:pPr algn="ctr" fontAlgn="ctr"/>
                      <a:r>
                        <a:rPr lang="ru-RU" sz="1000" b="1" i="0" u="none" strike="noStrike" dirty="0">
                          <a:solidFill>
                            <a:schemeClr val="accent1">
                              <a:lumMod val="75000"/>
                            </a:schemeClr>
                          </a:solidFill>
                          <a:effectLst/>
                          <a:latin typeface="Times New Roman"/>
                        </a:rPr>
                        <a:t>   Рынок товаров и услуг</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204971">
                <a:tc>
                  <a:txBody>
                    <a:bodyPr/>
                    <a:lstStyle/>
                    <a:p>
                      <a:pPr algn="l" fontAlgn="ctr"/>
                      <a:r>
                        <a:rPr lang="ru-RU" sz="1000" b="0" i="0" u="none" strike="noStrike">
                          <a:solidFill>
                            <a:schemeClr val="accent1">
                              <a:lumMod val="75000"/>
                            </a:schemeClr>
                          </a:solidFill>
                          <a:effectLst/>
                          <a:latin typeface="Times New Roman"/>
                        </a:rPr>
                        <a:t>Объем платных услуг населению - </a:t>
                      </a:r>
                      <a:r>
                        <a:rPr lang="ru-RU" sz="1000" b="1" i="0" u="none" strike="noStrike">
                          <a:solidFill>
                            <a:schemeClr val="accent1">
                              <a:lumMod val="75000"/>
                            </a:schemeClr>
                          </a:solidFill>
                          <a:effectLst/>
                          <a:latin typeface="Times New Roman"/>
                        </a:rPr>
                        <a:t>всего</a:t>
                      </a:r>
                      <a:endParaRPr lang="ru-RU" sz="1000" b="0" i="0" u="none" strike="noStrike">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7951,2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9139,1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160334">
                <a:tc>
                  <a:txBody>
                    <a:bodyPr/>
                    <a:lstStyle/>
                    <a:p>
                      <a:pPr algn="l" fontAlgn="ctr"/>
                      <a:r>
                        <a:rPr lang="ru-RU" sz="1000" b="0" i="0" u="none" strike="noStrike" dirty="0">
                          <a:solidFill>
                            <a:schemeClr val="accent1">
                              <a:lumMod val="75000"/>
                            </a:schemeClr>
                          </a:solidFill>
                          <a:effectLst/>
                          <a:latin typeface="Times New Roman"/>
                        </a:rPr>
                        <a:t>Бытовые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1377,2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2645,8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204971">
                <a:tc>
                  <a:txBody>
                    <a:bodyPr/>
                    <a:lstStyle/>
                    <a:p>
                      <a:pPr algn="l" fontAlgn="ctr"/>
                      <a:r>
                        <a:rPr lang="ru-RU" sz="1000" b="0" i="0" u="none" strike="noStrike" dirty="0">
                          <a:solidFill>
                            <a:schemeClr val="accent1">
                              <a:lumMod val="75000"/>
                            </a:schemeClr>
                          </a:solidFill>
                          <a:effectLst/>
                          <a:latin typeface="Times New Roman"/>
                        </a:rPr>
                        <a:t>Коммунальные, жилищные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6574,0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6493,3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735ED2E-47A2-4E5C-91DA-04338AD7D91B}"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326181204"/>
              </p:ext>
            </p:extLst>
          </p:nvPr>
        </p:nvGraphicFramePr>
        <p:xfrm>
          <a:off x="488950" y="476250"/>
          <a:ext cx="9072563" cy="5805186"/>
        </p:xfrm>
        <a:graphic>
          <a:graphicData uri="http://schemas.openxmlformats.org/drawingml/2006/table">
            <a:tbl>
              <a:tblPr/>
              <a:tblGrid>
                <a:gridCol w="3236654">
                  <a:extLst>
                    <a:ext uri="{9D8B030D-6E8A-4147-A177-3AD203B41FA5}">
                      <a16:colId xmlns="" xmlns:a16="http://schemas.microsoft.com/office/drawing/2014/main" val="20000"/>
                    </a:ext>
                  </a:extLst>
                </a:gridCol>
                <a:gridCol w="985068">
                  <a:extLst>
                    <a:ext uri="{9D8B030D-6E8A-4147-A177-3AD203B41FA5}">
                      <a16:colId xmlns="" xmlns:a16="http://schemas.microsoft.com/office/drawing/2014/main" val="20001"/>
                    </a:ext>
                  </a:extLst>
                </a:gridCol>
                <a:gridCol w="728453">
                  <a:extLst>
                    <a:ext uri="{9D8B030D-6E8A-4147-A177-3AD203B41FA5}">
                      <a16:colId xmlns="" xmlns:a16="http://schemas.microsoft.com/office/drawing/2014/main" val="20002"/>
                    </a:ext>
                  </a:extLst>
                </a:gridCol>
                <a:gridCol w="753287">
                  <a:extLst>
                    <a:ext uri="{9D8B030D-6E8A-4147-A177-3AD203B41FA5}">
                      <a16:colId xmlns="" xmlns:a16="http://schemas.microsoft.com/office/drawing/2014/main" val="20003"/>
                    </a:ext>
                  </a:extLst>
                </a:gridCol>
                <a:gridCol w="761567">
                  <a:extLst>
                    <a:ext uri="{9D8B030D-6E8A-4147-A177-3AD203B41FA5}">
                      <a16:colId xmlns="" xmlns:a16="http://schemas.microsoft.com/office/drawing/2014/main" val="20004"/>
                    </a:ext>
                  </a:extLst>
                </a:gridCol>
                <a:gridCol w="852623">
                  <a:extLst>
                    <a:ext uri="{9D8B030D-6E8A-4147-A177-3AD203B41FA5}">
                      <a16:colId xmlns="" xmlns:a16="http://schemas.microsoft.com/office/drawing/2014/main" val="20005"/>
                    </a:ext>
                  </a:extLst>
                </a:gridCol>
                <a:gridCol w="894011">
                  <a:extLst>
                    <a:ext uri="{9D8B030D-6E8A-4147-A177-3AD203B41FA5}">
                      <a16:colId xmlns="" xmlns:a16="http://schemas.microsoft.com/office/drawing/2014/main" val="20006"/>
                    </a:ext>
                  </a:extLst>
                </a:gridCol>
                <a:gridCol w="860900">
                  <a:extLst>
                    <a:ext uri="{9D8B030D-6E8A-4147-A177-3AD203B41FA5}">
                      <a16:colId xmlns="" xmlns:a16="http://schemas.microsoft.com/office/drawing/2014/main" val="20007"/>
                    </a:ext>
                  </a:extLst>
                </a:gridCol>
              </a:tblGrid>
              <a:tr h="206034">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0000"/>
                  </a:ext>
                </a:extLst>
              </a:tr>
              <a:tr h="206034">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06034">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618104">
                <a:tc>
                  <a:txBody>
                    <a:bodyPr/>
                    <a:lstStyle/>
                    <a:p>
                      <a:pPr algn="just" fontAlgn="ctr"/>
                      <a:r>
                        <a:rPr lang="ru-RU" sz="10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618104">
                <a:tc>
                  <a:txBody>
                    <a:bodyPr/>
                    <a:lstStyle/>
                    <a:p>
                      <a:pPr algn="just" fontAlgn="ctr"/>
                      <a:r>
                        <a:rPr lang="ru-RU" sz="1000" b="0" i="0" u="none" strike="noStrike">
                          <a:solidFill>
                            <a:schemeClr val="accent1">
                              <a:lumMod val="75000"/>
                            </a:schemeClr>
                          </a:solidFill>
                          <a:effectLst/>
                          <a:latin typeface="Times New Roman"/>
                        </a:rPr>
                        <a:t>Реальный размер назначенных пенсий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12070">
                <a:tc>
                  <a:txBody>
                    <a:bodyPr/>
                    <a:lstStyle/>
                    <a:p>
                      <a:pPr algn="just" fontAlgn="ctr"/>
                      <a:r>
                        <a:rPr lang="ru-RU" sz="10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206034">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412070">
                <a:tc>
                  <a:txBody>
                    <a:bodyPr/>
                    <a:lstStyle/>
                    <a:p>
                      <a:pPr algn="just" fontAlgn="ctr"/>
                      <a:r>
                        <a:rPr lang="ru-RU" sz="1000" b="0" i="0" u="none" strike="noStrike" dirty="0">
                          <a:solidFill>
                            <a:schemeClr val="accent1">
                              <a:lumMod val="75000"/>
                            </a:schemeClr>
                          </a:solidFill>
                          <a:effectLst/>
                          <a:latin typeface="Times New Roman"/>
                        </a:rPr>
                        <a:t>Численность занятых в экономике (среднегодовая)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163,0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159,0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860354">
                <a:tc>
                  <a:txBody>
                    <a:bodyPr/>
                    <a:lstStyle/>
                    <a:p>
                      <a:pPr algn="just" fontAlgn="ctr"/>
                      <a:r>
                        <a:rPr lang="ru-RU" sz="10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206034">
                <a:tc>
                  <a:txBody>
                    <a:bodyPr/>
                    <a:lstStyle/>
                    <a:p>
                      <a:pPr algn="just" fontAlgn="ctr"/>
                      <a:r>
                        <a:rPr lang="ru-RU" sz="1000" b="0" i="0" u="none" strike="noStrike">
                          <a:solidFill>
                            <a:schemeClr val="accent1">
                              <a:lumMod val="75000"/>
                            </a:schemeClr>
                          </a:solidFill>
                          <a:effectLst/>
                          <a:latin typeface="Times New Roman"/>
                        </a:rPr>
                        <a:t>Уровень зарегистрированной безработицы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412070">
                <a:tc>
                  <a:txBody>
                    <a:bodyPr/>
                    <a:lstStyle/>
                    <a:p>
                      <a:pPr algn="just" fontAlgn="ctr"/>
                      <a:r>
                        <a:rPr lang="ru-RU" sz="1000" b="0" i="0" u="none" strike="noStrike">
                          <a:solidFill>
                            <a:schemeClr val="accent1">
                              <a:lumMod val="75000"/>
                            </a:schemeClr>
                          </a:solidFill>
                          <a:effectLst/>
                          <a:latin typeface="Times New Roman"/>
                        </a:rPr>
                        <a:t>Среднемесячная заработная плата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рублей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206034">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412070">
                <a:tc>
                  <a:txBody>
                    <a:bodyPr/>
                    <a:lstStyle/>
                    <a:p>
                      <a:pPr algn="just" fontAlgn="ctr"/>
                      <a:r>
                        <a:rPr lang="ru-RU" sz="10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824140">
                <a:tc>
                  <a:txBody>
                    <a:bodyPr/>
                    <a:lstStyle/>
                    <a:p>
                      <a:pPr algn="just" fontAlgn="ctr"/>
                      <a:r>
                        <a:rPr lang="ru-RU" sz="10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7399</TotalTime>
  <Words>1903</Words>
  <Application>Microsoft Office PowerPoint</Application>
  <PresentationFormat>Произвольный</PresentationFormat>
  <Paragraphs>458</Paragraphs>
  <Slides>26</Slides>
  <Notes>25</Notes>
  <HiddenSlides>0</HiddenSlides>
  <MMClips>0</MMClips>
  <ScaleCrop>false</ScaleCrop>
  <HeadingPairs>
    <vt:vector size="4" baseType="variant">
      <vt:variant>
        <vt:lpstr>Тема</vt:lpstr>
      </vt:variant>
      <vt:variant>
        <vt:i4>3</vt:i4>
      </vt:variant>
      <vt:variant>
        <vt:lpstr>Заголовки слайдов</vt:lpstr>
      </vt:variant>
      <vt:variant>
        <vt:i4>26</vt:i4>
      </vt:variant>
    </vt:vector>
  </HeadingPairs>
  <TitlesOfParts>
    <vt:vector size="29" baseType="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БлиноваИрина</cp:lastModifiedBy>
  <cp:revision>707</cp:revision>
  <cp:lastPrinted>2020-12-22T03:01:32Z</cp:lastPrinted>
  <dcterms:created xsi:type="dcterms:W3CDTF">2013-10-23T10:56:41Z</dcterms:created>
  <dcterms:modified xsi:type="dcterms:W3CDTF">2025-06-23T22:55:11Z</dcterms:modified>
</cp:coreProperties>
</file>